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301" r:id="rId4"/>
    <p:sldId id="302" r:id="rId5"/>
    <p:sldId id="303" r:id="rId6"/>
    <p:sldId id="306" r:id="rId7"/>
    <p:sldId id="284" r:id="rId8"/>
    <p:sldId id="293" r:id="rId9"/>
    <p:sldId id="299" r:id="rId10"/>
    <p:sldId id="291" r:id="rId11"/>
    <p:sldId id="300" r:id="rId12"/>
    <p:sldId id="298" r:id="rId13"/>
    <p:sldId id="297" r:id="rId14"/>
    <p:sldId id="295" r:id="rId15"/>
    <p:sldId id="304" r:id="rId16"/>
    <p:sldId id="287" r:id="rId17"/>
    <p:sldId id="305" r:id="rId18"/>
    <p:sldId id="289" r:id="rId19"/>
    <p:sldId id="308" r:id="rId20"/>
    <p:sldId id="281" r:id="rId21"/>
    <p:sldId id="282" r:id="rId22"/>
    <p:sldId id="309" r:id="rId23"/>
  </p:sldIdLst>
  <p:sldSz cx="9144000" cy="5143500" type="screen16x9"/>
  <p:notesSz cx="6858000" cy="9144000"/>
  <p:embeddedFontLst>
    <p:embeddedFont>
      <p:font typeface="Exo 2" panose="020B060402020202020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Roboto Condensed Light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3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gYhEyXklkKEL5pfDkQ9SZeftbx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292929"/>
    <a:srgbClr val="111111"/>
    <a:srgbClr val="000000"/>
    <a:srgbClr val="FF99FF"/>
    <a:srgbClr val="66FFCC"/>
    <a:srgbClr val="3399FF"/>
    <a:srgbClr val="FF33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47" autoAdjust="0"/>
    <p:restoredTop sz="95331" autoAdjust="0"/>
  </p:normalViewPr>
  <p:slideViewPr>
    <p:cSldViewPr snapToGrid="0">
      <p:cViewPr varScale="1">
        <p:scale>
          <a:sx n="83" d="100"/>
          <a:sy n="83" d="100"/>
        </p:scale>
        <p:origin x="752" y="48"/>
      </p:cViewPr>
      <p:guideLst>
        <p:guide orient="horz" pos="183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708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8305446F-D823-1D23-5A1B-D875705B4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25AE7633-D245-0050-D8FA-4930BAA74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0E90F0FE-8C63-F692-6838-7334DAD7C4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365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027A47F-BA9C-8066-FED3-F8F4712F2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06F05CD0-4739-A632-D3DF-350CC5A3B5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7662C8CE-C57A-6530-6B75-30C2CF56FE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38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16711834-9786-72F9-16D9-DA8DAB8A1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DA757E04-89B6-A7C6-ADD1-4A4D5FB1D0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9E51D6E8-39D9-253C-EED1-4B02B672B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49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F1B78D81-4F30-428D-2868-825C23951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7EF24F15-9AB3-6C4D-2CAA-AEA8AE3B0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A6B94645-C59A-5C38-66C2-57CBB2BE9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41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142ED885-53AA-B391-561B-DF38D0D3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11904822-5690-E62C-E4E7-971FCF593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F58AF51B-EE4C-1D68-D0DC-D4E340911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310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43764C6-030E-5BDA-B711-82BABD17D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9AF99F24-CE7C-E632-718B-18FA7B6B88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177502E2-9757-64EC-EC29-B095FCA56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166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6A65634F-6E21-491E-E84B-A9D843E6E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747C5415-FCC1-28FF-8E17-26F7DE660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B57AFE73-0033-8C90-11BD-E72ACE38E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86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DFC7D742-2DCD-E2E9-46B1-A41FAE2A3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F9961462-92BA-005B-89BD-AE08629CB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24E7F425-455F-FF06-F3DB-EB0F3198B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196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CFBDD0B2-05B4-260D-2F78-D60004FD1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227E6EEB-C270-BF2D-9781-2A560E53CC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F123CF98-3661-277B-CECE-A224F9300A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17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43764C6-030E-5BDA-B711-82BABD17D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9AF99F24-CE7C-E632-718B-18FA7B6B88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177502E2-9757-64EC-EC29-B095FCA56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16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B9825A9E-6E96-1519-A95D-0CF413183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C5272CDE-842A-8996-A049-56F67A71CB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E34078D2-D90D-7477-1D03-A24241477F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453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1787C853-2A74-BC95-2D2E-D7AFB2966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0538D961-51C0-98C1-DBB1-0AF1423710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2DC03471-C3AE-F168-6058-C0DBD49875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71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E1341EA-2281-CD63-724F-B3D9BB02D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14405D40-E0EA-1F9A-0F7F-ABF457AEC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F86DEC4F-3D6E-A5D7-140E-1F3957527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757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4E156FEC-A8B5-C79D-280B-19D4A2654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FD9738FC-6D61-E3F5-BB22-58312CE1AA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30150205-84E1-F94E-2265-0AAC47FA3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781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5C18D311-DEB6-3A1C-206F-D1F3CAB4F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>
            <a:extLst>
              <a:ext uri="{FF2B5EF4-FFF2-40B4-BE49-F238E27FC236}">
                <a16:creationId xmlns:a16="http://schemas.microsoft.com/office/drawing/2014/main" id="{56F71EEC-7059-2EF3-305D-83686AEDF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12:notes">
            <a:extLst>
              <a:ext uri="{FF2B5EF4-FFF2-40B4-BE49-F238E27FC236}">
                <a16:creationId xmlns:a16="http://schemas.microsoft.com/office/drawing/2014/main" id="{853C5079-2905-DD7C-A7F7-F4DA6A75B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63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5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1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c70d5e769_0_4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g21c70d5e769_0_434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g21c70d5e769_0_434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g21c70d5e769_0_434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g21c70d5e769_0_434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g21c70d5e769_0_434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g21c70d5e769_0_434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g21c70d5e769_0_434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g21c70d5e769_0_434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g21c70d5e769_0_434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g21c70d5e769_0_434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g21c70d5e769_0_434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g21c70d5e769_0_434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g21c70d5e769_0_4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c70d5e769_0_4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g21c70d5e769_0_4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c70d5e769_0_4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g21c70d5e769_0_452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g21c70d5e769_0_452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g21c70d5e769_0_452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g21c70d5e769_0_452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21c70d5e769_0_452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g21c70d5e769_0_452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g21c70d5e769_0_452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g21c70d5e769_0_452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g21c70d5e769_0_4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c70d5e769_0_463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165" name="Google Shape;165;g21c70d5e769_0_4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c70d5e769_0_4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g21c70d5e769_0_4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c70d5e769_0_46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g21c70d5e769_0_4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c70d5e769_0_472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g21c70d5e769_0_47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g21c70d5e769_0_4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c70d5e769_0_360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g21c70d5e769_0_36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3" name="Google Shape;63;g21c70d5e769_0_360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g21c70d5e769_0_3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c70d5e769_0_37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g21c70d5e769_0_378"/>
          <p:cNvSpPr txBox="1">
            <a:spLocks noGrp="1"/>
          </p:cNvSpPr>
          <p:nvPr>
            <p:ph type="title" idx="2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1" name="Google Shape;81;g21c70d5e769_0_378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g21c70d5e769_0_378"/>
          <p:cNvSpPr txBox="1">
            <a:spLocks noGrp="1"/>
          </p:cNvSpPr>
          <p:nvPr>
            <p:ph type="title" idx="3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3" name="Google Shape;83;g21c70d5e769_0_378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g21c70d5e769_0_378"/>
          <p:cNvSpPr txBox="1">
            <a:spLocks noGrp="1"/>
          </p:cNvSpPr>
          <p:nvPr>
            <p:ph type="title" idx="5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dirty="0"/>
          </a:p>
        </p:txBody>
      </p:sp>
      <p:sp>
        <p:nvSpPr>
          <p:cNvPr id="85" name="Google Shape;85;g21c70d5e769_0_378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g21c70d5e769_0_3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c70d5e769_0_38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g21c70d5e769_0_387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0" name="Google Shape;90;g21c70d5e769_0_387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1" name="Google Shape;91;g21c70d5e769_0_387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2" name="Google Shape;92;g21c70d5e769_0_387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3" name="Google Shape;93;g21c70d5e769_0_3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c70d5e769_0_40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21c70d5e769_0_4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1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c70d5e769_0_41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g21c70d5e769_0_41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g21c70d5e769_0_4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c70d5e769_0_42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g21c70d5e769_0_420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g21c70d5e769_0_420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g21c70d5e769_0_4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c70d5e769_0_4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g21c70d5e769_0_425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g21c70d5e769_0_425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g21c70d5e769_0_425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g21c70d5e769_0_425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21c70d5e769_0_425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g21c70d5e769_0_425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g21c70d5e769_0_4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9" r:id="rId4"/>
    <p:sldLayoutId id="2147483660" r:id="rId5"/>
    <p:sldLayoutId id="2147483663" r:id="rId6"/>
    <p:sldLayoutId id="2147483665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transition spd="slow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44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svg"/><Relationship Id="rId26" Type="http://schemas.openxmlformats.org/officeDocument/2006/relationships/image" Target="../media/image72.sv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34" Type="http://schemas.openxmlformats.org/officeDocument/2006/relationships/image" Target="../media/image99.sv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17" Type="http://schemas.openxmlformats.org/officeDocument/2006/relationships/image" Target="../media/image91.png"/><Relationship Id="rId25" Type="http://schemas.openxmlformats.org/officeDocument/2006/relationships/image" Target="../media/image71.png"/><Relationship Id="rId33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0.svg"/><Relationship Id="rId20" Type="http://schemas.openxmlformats.org/officeDocument/2006/relationships/image" Target="../media/image94.svg"/><Relationship Id="rId29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24" Type="http://schemas.openxmlformats.org/officeDocument/2006/relationships/image" Target="../media/image74.svg"/><Relationship Id="rId32" Type="http://schemas.openxmlformats.org/officeDocument/2006/relationships/image" Target="../media/image68.sv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73.png"/><Relationship Id="rId28" Type="http://schemas.openxmlformats.org/officeDocument/2006/relationships/image" Target="../media/image70.svg"/><Relationship Id="rId10" Type="http://schemas.openxmlformats.org/officeDocument/2006/relationships/image" Target="../media/image84.svg"/><Relationship Id="rId19" Type="http://schemas.openxmlformats.org/officeDocument/2006/relationships/image" Target="../media/image93.png"/><Relationship Id="rId31" Type="http://schemas.openxmlformats.org/officeDocument/2006/relationships/image" Target="../media/image67.png"/><Relationship Id="rId4" Type="http://schemas.openxmlformats.org/officeDocument/2006/relationships/image" Target="../media/image78.svg"/><Relationship Id="rId9" Type="http://schemas.openxmlformats.org/officeDocument/2006/relationships/image" Target="../media/image83.png"/><Relationship Id="rId14" Type="http://schemas.openxmlformats.org/officeDocument/2006/relationships/image" Target="../media/image88.svg"/><Relationship Id="rId22" Type="http://schemas.openxmlformats.org/officeDocument/2006/relationships/image" Target="../media/image96.svg"/><Relationship Id="rId27" Type="http://schemas.openxmlformats.org/officeDocument/2006/relationships/image" Target="../media/image69.png"/><Relationship Id="rId30" Type="http://schemas.microsoft.com/office/2007/relationships/hdphoto" Target="../media/hdphoto6.wdp"/><Relationship Id="rId8" Type="http://schemas.openxmlformats.org/officeDocument/2006/relationships/image" Target="../media/image8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6.mp4"/><Relationship Id="rId7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01.png"/><Relationship Id="rId4" Type="http://schemas.openxmlformats.org/officeDocument/2006/relationships/video" Target="../media/media6.mp4"/><Relationship Id="rId9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6.png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0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ecs.berkeley.edu/~chua/papers/Matsumoto84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"/>
          <p:cNvSpPr txBox="1">
            <a:spLocks noGrp="1"/>
          </p:cNvSpPr>
          <p:nvPr>
            <p:ph type="ctrTitle"/>
          </p:nvPr>
        </p:nvSpPr>
        <p:spPr>
          <a:xfrm>
            <a:off x="484336" y="2290811"/>
            <a:ext cx="8175328" cy="2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 sz="4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Caos en el circuito </a:t>
            </a:r>
            <a:r>
              <a:rPr lang="es-ES" sz="48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Chua</a:t>
            </a:r>
            <a:br>
              <a:rPr lang="es-ES" sz="4000" dirty="0">
                <a:solidFill>
                  <a:schemeClr val="tx2"/>
                </a:solidFill>
              </a:rPr>
            </a:br>
            <a:endParaRPr sz="2400" dirty="0">
              <a:solidFill>
                <a:schemeClr val="tx2"/>
              </a:solidFill>
            </a:endParaRPr>
          </a:p>
          <a:p>
            <a:pPr>
              <a:buClr>
                <a:srgbClr val="00FFCD"/>
              </a:buClr>
              <a:buSzPts val="6000"/>
            </a:pPr>
            <a:r>
              <a:rPr lang="es" dirty="0">
                <a:solidFill>
                  <a:schemeClr val="tx2"/>
                </a:solidFill>
              </a:rPr>
              <a:t>Laboratorio 3 – Cátedra Hernan Grecco. </a:t>
            </a:r>
            <a:br>
              <a:rPr lang="es" dirty="0">
                <a:solidFill>
                  <a:schemeClr val="tx2"/>
                </a:solidFill>
              </a:rPr>
            </a:br>
            <a:r>
              <a:rPr lang="es" dirty="0">
                <a:solidFill>
                  <a:schemeClr val="tx2"/>
                </a:solidFill>
              </a:rPr>
              <a:t>Grupo 3</a:t>
            </a:r>
            <a:br>
              <a:rPr lang="es" dirty="0">
                <a:solidFill>
                  <a:schemeClr val="tx2"/>
                </a:solidFill>
              </a:rPr>
            </a:br>
            <a:br>
              <a:rPr lang="es" sz="2400" dirty="0">
                <a:solidFill>
                  <a:schemeClr val="tx2"/>
                </a:solidFill>
              </a:rPr>
            </a:br>
            <a:r>
              <a:rPr lang="es-AR" sz="1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Arianna Rodriguez, Santiago Noya y Silvia Martinez</a:t>
            </a:r>
            <a:br>
              <a:rPr lang="es-AR" sz="1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</a:br>
            <a:endParaRPr sz="2400" dirty="0">
              <a:solidFill>
                <a:schemeClr val="tx2"/>
              </a:solidFill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67C8B3EC-DA40-2F67-CA0C-6476E5E5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672" y="288316"/>
            <a:ext cx="2299582" cy="6828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F7A87EA4-9093-B3EB-3A66-CCBB537A8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ráfico 1202">
            <a:extLst>
              <a:ext uri="{FF2B5EF4-FFF2-40B4-BE49-F238E27FC236}">
                <a16:creationId xmlns:a16="http://schemas.microsoft.com/office/drawing/2014/main" id="{4A20C217-590D-DCCB-B90C-A389956E7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49" y="1446652"/>
            <a:ext cx="3514725" cy="952500"/>
          </a:xfrm>
          <a:prstGeom prst="rect">
            <a:avLst/>
          </a:prstGeom>
        </p:spPr>
      </p:pic>
      <p:pic>
        <p:nvPicPr>
          <p:cNvPr id="1205" name="Gráfico 1204">
            <a:extLst>
              <a:ext uri="{FF2B5EF4-FFF2-40B4-BE49-F238E27FC236}">
                <a16:creationId xmlns:a16="http://schemas.microsoft.com/office/drawing/2014/main" id="{CF938CA8-FD06-3F33-4C05-DF45597D9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3587" y="1446652"/>
            <a:ext cx="3486150" cy="952500"/>
          </a:xfrm>
          <a:prstGeom prst="rect">
            <a:avLst/>
          </a:prstGeom>
        </p:spPr>
      </p:pic>
      <p:pic>
        <p:nvPicPr>
          <p:cNvPr id="1207" name="Gráfico 1206">
            <a:extLst>
              <a:ext uri="{FF2B5EF4-FFF2-40B4-BE49-F238E27FC236}">
                <a16:creationId xmlns:a16="http://schemas.microsoft.com/office/drawing/2014/main" id="{ACAACDA3-D1C8-40B9-BE75-6C2BEF649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949" y="2635116"/>
            <a:ext cx="3514725" cy="942975"/>
          </a:xfrm>
          <a:prstGeom prst="rect">
            <a:avLst/>
          </a:prstGeom>
        </p:spPr>
      </p:pic>
      <p:pic>
        <p:nvPicPr>
          <p:cNvPr id="1209" name="Gráfico 1208">
            <a:extLst>
              <a:ext uri="{FF2B5EF4-FFF2-40B4-BE49-F238E27FC236}">
                <a16:creationId xmlns:a16="http://schemas.microsoft.com/office/drawing/2014/main" id="{B73E2B9A-B03A-1186-6CC2-DB334B263D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3587" y="2625591"/>
            <a:ext cx="3514725" cy="952500"/>
          </a:xfrm>
          <a:prstGeom prst="rect">
            <a:avLst/>
          </a:prstGeom>
        </p:spPr>
      </p:pic>
      <p:pic>
        <p:nvPicPr>
          <p:cNvPr id="1211" name="Gráfico 1210">
            <a:extLst>
              <a:ext uri="{FF2B5EF4-FFF2-40B4-BE49-F238E27FC236}">
                <a16:creationId xmlns:a16="http://schemas.microsoft.com/office/drawing/2014/main" id="{B3E08B11-4D61-DEB8-0646-807C025C48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949" y="3833493"/>
            <a:ext cx="3514725" cy="952500"/>
          </a:xfrm>
          <a:prstGeom prst="rect">
            <a:avLst/>
          </a:prstGeom>
        </p:spPr>
      </p:pic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210FA74E-2A84-E81E-DB8F-E75523363524}"/>
              </a:ext>
            </a:extLst>
          </p:cNvPr>
          <p:cNvSpPr txBox="1"/>
          <p:nvPr/>
        </p:nvSpPr>
        <p:spPr>
          <a:xfrm>
            <a:off x="1659113" y="138642"/>
            <a:ext cx="6867221" cy="4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RESULTADOS – Medición zona caótica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EFF326F6-909A-FB7D-2A3D-66B4890F4D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02099" y="-181316"/>
            <a:ext cx="1557014" cy="101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04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2A42412-6AF2-F4D4-E54F-774C0F75B78A}"/>
              </a:ext>
            </a:extLst>
          </p:cNvPr>
          <p:cNvSpPr/>
          <p:nvPr/>
        </p:nvSpPr>
        <p:spPr>
          <a:xfrm>
            <a:off x="9084261" y="-294957"/>
            <a:ext cx="164381" cy="134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AR" dirty="0"/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9B5DC32E-3D49-14C1-581F-AEE79CAB96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6335" y="4822242"/>
            <a:ext cx="557926" cy="26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10</a:t>
            </a:fld>
            <a:endParaRPr dirty="0"/>
          </a:p>
        </p:txBody>
      </p:sp>
      <p:sp>
        <p:nvSpPr>
          <p:cNvPr id="5" name="Diagrama de flujo: proceso 4">
            <a:extLst>
              <a:ext uri="{FF2B5EF4-FFF2-40B4-BE49-F238E27FC236}">
                <a16:creationId xmlns:a16="http://schemas.microsoft.com/office/drawing/2014/main" id="{4A04AF10-821F-8BC8-9F34-C896367916F8}"/>
              </a:ext>
            </a:extLst>
          </p:cNvPr>
          <p:cNvSpPr/>
          <p:nvPr/>
        </p:nvSpPr>
        <p:spPr>
          <a:xfrm>
            <a:off x="633949" y="890619"/>
            <a:ext cx="2402110" cy="346414"/>
          </a:xfrm>
          <a:prstGeom prst="flowChartProcess">
            <a:avLst/>
          </a:prstGeom>
          <a:solidFill>
            <a:srgbClr val="FF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Zona “Caótica”</a:t>
            </a:r>
            <a:endParaRPr lang="es-AR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AF4DCEC-09A8-B2AA-F44A-E85F6D683053}"/>
              </a:ext>
            </a:extLst>
          </p:cNvPr>
          <p:cNvSpPr/>
          <p:nvPr/>
        </p:nvSpPr>
        <p:spPr>
          <a:xfrm>
            <a:off x="3364011" y="1182166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2.033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B258E36-C6AE-C0C8-A1AE-58774FFABA07}"/>
              </a:ext>
            </a:extLst>
          </p:cNvPr>
          <p:cNvSpPr/>
          <p:nvPr/>
        </p:nvSpPr>
        <p:spPr>
          <a:xfrm>
            <a:off x="7633386" y="1182166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1.916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7D6B296-0F15-CDBC-E69A-2A38F15C0C1C}"/>
              </a:ext>
            </a:extLst>
          </p:cNvPr>
          <p:cNvSpPr/>
          <p:nvPr/>
        </p:nvSpPr>
        <p:spPr>
          <a:xfrm>
            <a:off x="3364011" y="2402291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1873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6EE1EBF-40CF-D76A-9EB8-7FB13541EE83}"/>
              </a:ext>
            </a:extLst>
          </p:cNvPr>
          <p:cNvSpPr/>
          <p:nvPr/>
        </p:nvSpPr>
        <p:spPr>
          <a:xfrm>
            <a:off x="7633386" y="2402291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1869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CF44830-8D59-55A5-F6A3-C097E3B266B3}"/>
              </a:ext>
            </a:extLst>
          </p:cNvPr>
          <p:cNvSpPr/>
          <p:nvPr/>
        </p:nvSpPr>
        <p:spPr>
          <a:xfrm>
            <a:off x="3364011" y="3576740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1796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60A63923-2A94-96A9-3466-8EAD073B407A}"/>
              </a:ext>
            </a:extLst>
          </p:cNvPr>
          <p:cNvSpPr/>
          <p:nvPr/>
        </p:nvSpPr>
        <p:spPr>
          <a:xfrm>
            <a:off x="633949" y="3667074"/>
            <a:ext cx="1890216" cy="211704"/>
          </a:xfrm>
          <a:prstGeom prst="roundRect">
            <a:avLst/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Caos- Atractor doble </a:t>
            </a:r>
            <a:r>
              <a:rPr lang="es-ES" sz="1050" dirty="0" err="1"/>
              <a:t>élice</a:t>
            </a:r>
            <a:endParaRPr lang="es-AR" sz="1050" dirty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D5838150-B7C3-24FB-840E-0A17A5B57A5B}"/>
              </a:ext>
            </a:extLst>
          </p:cNvPr>
          <p:cNvSpPr/>
          <p:nvPr/>
        </p:nvSpPr>
        <p:spPr>
          <a:xfrm>
            <a:off x="5001462" y="1239766"/>
            <a:ext cx="1890216" cy="211704"/>
          </a:xfrm>
          <a:prstGeom prst="roundRect">
            <a:avLst/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dirty="0"/>
              <a:t>Caos- Atractor doble </a:t>
            </a:r>
            <a:r>
              <a:rPr lang="es-ES" sz="1050" dirty="0" err="1"/>
              <a:t>élice</a:t>
            </a:r>
            <a:endParaRPr lang="es-AR" sz="105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4094C5-D241-7B2B-EBC5-8C1EE58121AF}"/>
              </a:ext>
            </a:extLst>
          </p:cNvPr>
          <p:cNvSpPr txBox="1"/>
          <p:nvPr/>
        </p:nvSpPr>
        <p:spPr>
          <a:xfrm>
            <a:off x="4572000" y="4275334"/>
            <a:ext cx="412019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/>
                </a:solidFill>
              </a:rPr>
              <a:t>Región caótica con ventanas periódicas</a:t>
            </a:r>
          </a:p>
          <a:p>
            <a:endParaRPr lang="es-AR" sz="1600" baseline="-25000" dirty="0">
              <a:solidFill>
                <a:schemeClr val="tx2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ABB49C6-BA7E-AC78-A03A-BE4826393C0C}"/>
              </a:ext>
            </a:extLst>
          </p:cNvPr>
          <p:cNvSpPr txBox="1"/>
          <p:nvPr/>
        </p:nvSpPr>
        <p:spPr>
          <a:xfrm>
            <a:off x="6417684" y="3589455"/>
            <a:ext cx="2182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tx2"/>
                </a:solidFill>
              </a:rPr>
              <a:t>Mediciones con  osciloscopio</a:t>
            </a:r>
            <a:endParaRPr lang="es-AR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C0ED265A-AD2C-522A-66E5-45E98298E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2A07E8A8-F16F-8403-D426-8C92241827AD}"/>
              </a:ext>
            </a:extLst>
          </p:cNvPr>
          <p:cNvSpPr txBox="1"/>
          <p:nvPr/>
        </p:nvSpPr>
        <p:spPr>
          <a:xfrm>
            <a:off x="1295019" y="212989"/>
            <a:ext cx="6942531" cy="4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RESULTADOS – Medición Zona Caótica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9FB2BF25-CD7F-A901-0425-B7E2CACE9D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02099" y="-181316"/>
            <a:ext cx="1557014" cy="101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04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DFFD1C4-AA2F-4B6B-8F9F-F4E712D57559}"/>
              </a:ext>
            </a:extLst>
          </p:cNvPr>
          <p:cNvSpPr/>
          <p:nvPr/>
        </p:nvSpPr>
        <p:spPr>
          <a:xfrm>
            <a:off x="9084261" y="-294957"/>
            <a:ext cx="164381" cy="134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AR" dirty="0"/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3D676F7C-8BF2-2BE4-1EFE-2A4AC79A9C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26335" y="4822242"/>
            <a:ext cx="557926" cy="26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11</a:t>
            </a:fld>
            <a:endParaRPr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990110-152A-0968-2780-3B625EE9CD41}"/>
              </a:ext>
            </a:extLst>
          </p:cNvPr>
          <p:cNvSpPr/>
          <p:nvPr/>
        </p:nvSpPr>
        <p:spPr>
          <a:xfrm>
            <a:off x="4087890" y="1279466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2.033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69C21AE-FC93-EB4A-CAB6-1EF3267FF64C}"/>
              </a:ext>
            </a:extLst>
          </p:cNvPr>
          <p:cNvSpPr/>
          <p:nvPr/>
        </p:nvSpPr>
        <p:spPr>
          <a:xfrm>
            <a:off x="7676727" y="2402291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1869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24FF444-FB09-4E86-C65F-CADA8B565AE9}"/>
              </a:ext>
            </a:extLst>
          </p:cNvPr>
          <p:cNvSpPr/>
          <p:nvPr/>
        </p:nvSpPr>
        <p:spPr>
          <a:xfrm>
            <a:off x="4109978" y="3292852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1796 </a:t>
            </a:r>
            <a:r>
              <a:rPr lang="el-GR" sz="1200" dirty="0"/>
              <a:t>Ω</a:t>
            </a:r>
            <a:endParaRPr lang="es-AR" sz="1200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D9B0938F-7DC0-AF80-59EF-125D5D6BF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991"/>
          <a:stretch/>
        </p:blipFill>
        <p:spPr>
          <a:xfrm>
            <a:off x="102099" y="1608974"/>
            <a:ext cx="8786099" cy="121259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5668882-C6F9-1CA7-CEE7-C587DC9BC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991"/>
          <a:stretch/>
        </p:blipFill>
        <p:spPr>
          <a:xfrm>
            <a:off x="59739" y="3609645"/>
            <a:ext cx="8786099" cy="1212597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D85B029-C5C5-8678-7232-4A54AFA8C92F}"/>
              </a:ext>
            </a:extLst>
          </p:cNvPr>
          <p:cNvCxnSpPr>
            <a:cxnSpLocks/>
          </p:cNvCxnSpPr>
          <p:nvPr/>
        </p:nvCxnSpPr>
        <p:spPr>
          <a:xfrm>
            <a:off x="2381693" y="1716288"/>
            <a:ext cx="0" cy="896536"/>
          </a:xfrm>
          <a:prstGeom prst="line">
            <a:avLst/>
          </a:prstGeom>
          <a:ln w="28575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D4D1005-BCF4-6725-0463-9455254E705E}"/>
              </a:ext>
            </a:extLst>
          </p:cNvPr>
          <p:cNvCxnSpPr>
            <a:cxnSpLocks/>
          </p:cNvCxnSpPr>
          <p:nvPr/>
        </p:nvCxnSpPr>
        <p:spPr>
          <a:xfrm>
            <a:off x="754908" y="1716288"/>
            <a:ext cx="0" cy="896536"/>
          </a:xfrm>
          <a:prstGeom prst="line">
            <a:avLst/>
          </a:prstGeom>
          <a:ln w="28575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2F830D3-35B1-0802-0E3F-05E89E8CCFCD}"/>
              </a:ext>
            </a:extLst>
          </p:cNvPr>
          <p:cNvCxnSpPr>
            <a:cxnSpLocks/>
          </p:cNvCxnSpPr>
          <p:nvPr/>
        </p:nvCxnSpPr>
        <p:spPr>
          <a:xfrm>
            <a:off x="4008474" y="1716288"/>
            <a:ext cx="0" cy="896536"/>
          </a:xfrm>
          <a:prstGeom prst="line">
            <a:avLst/>
          </a:prstGeom>
          <a:ln w="28575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034EFCB-DF44-37B5-65E3-D442AA74E11B}"/>
              </a:ext>
            </a:extLst>
          </p:cNvPr>
          <p:cNvCxnSpPr>
            <a:cxnSpLocks/>
          </p:cNvCxnSpPr>
          <p:nvPr/>
        </p:nvCxnSpPr>
        <p:spPr>
          <a:xfrm>
            <a:off x="5628167" y="1716288"/>
            <a:ext cx="0" cy="896536"/>
          </a:xfrm>
          <a:prstGeom prst="line">
            <a:avLst/>
          </a:prstGeom>
          <a:ln w="28575">
            <a:solidFill>
              <a:srgbClr val="66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8F1F7CA-D3CA-486E-18F2-A621FD101F07}"/>
              </a:ext>
            </a:extLst>
          </p:cNvPr>
          <p:cNvSpPr txBox="1"/>
          <p:nvPr/>
        </p:nvSpPr>
        <p:spPr>
          <a:xfrm>
            <a:off x="102099" y="1285508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Señal de ventana periódica</a:t>
            </a:r>
            <a:endParaRPr lang="es-AR" b="1" dirty="0">
              <a:solidFill>
                <a:schemeClr val="tx2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BB41F1B-CC9C-B11B-CEC2-F33ECBB9613C}"/>
              </a:ext>
            </a:extLst>
          </p:cNvPr>
          <p:cNvSpPr txBox="1"/>
          <p:nvPr/>
        </p:nvSpPr>
        <p:spPr>
          <a:xfrm>
            <a:off x="102099" y="3291806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tx2"/>
                </a:solidFill>
              </a:rPr>
              <a:t>Señal caótica</a:t>
            </a:r>
            <a:endParaRPr lang="es-AR" b="1" dirty="0">
              <a:solidFill>
                <a:schemeClr val="tx2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8C7303A-F089-73B0-6BFA-4B13A340FEF3}"/>
              </a:ext>
            </a:extLst>
          </p:cNvPr>
          <p:cNvSpPr txBox="1"/>
          <p:nvPr/>
        </p:nvSpPr>
        <p:spPr>
          <a:xfrm>
            <a:off x="6724117" y="4843956"/>
            <a:ext cx="2182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tx2"/>
                </a:solidFill>
              </a:rPr>
              <a:t>Mediciones con  osciloscopio</a:t>
            </a:r>
            <a:endParaRPr lang="es-AR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5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8B27625A-DD0B-CB2F-044A-13F5412B9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79B7E339-1C4D-A872-80C8-1EFA55D36B7B}"/>
              </a:ext>
            </a:extLst>
          </p:cNvPr>
          <p:cNvSpPr txBox="1"/>
          <p:nvPr/>
        </p:nvSpPr>
        <p:spPr>
          <a:xfrm>
            <a:off x="1297943" y="142178"/>
            <a:ext cx="7102735" cy="5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RESULTADOS – Camino al Caos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29B0D737-B3BF-86AC-0B75-CFF199622B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0" y="-198368"/>
            <a:ext cx="1346942" cy="974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04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6E0870D2-B327-6B3A-3CFD-AD7791CE5C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8723" y="4768103"/>
            <a:ext cx="655766" cy="296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12</a:t>
            </a:fld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4AE044-5505-3BBD-7A78-DD44AEF4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19" t="22341" r="34970" b="6265"/>
          <a:stretch/>
        </p:blipFill>
        <p:spPr>
          <a:xfrm>
            <a:off x="1297943" y="887460"/>
            <a:ext cx="1503526" cy="1435269"/>
          </a:xfrm>
          <a:prstGeom prst="ellipse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E66644-3359-B3F7-60D5-FFBAC19B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2823" b="1"/>
          <a:stretch/>
        </p:blipFill>
        <p:spPr>
          <a:xfrm>
            <a:off x="3206290" y="838319"/>
            <a:ext cx="1487003" cy="1490480"/>
          </a:xfrm>
          <a:prstGeom prst="ellipse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C9B668-65E4-B7B2-9731-15436810E2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30" t="17032" r="6530" b="13253"/>
          <a:stretch/>
        </p:blipFill>
        <p:spPr>
          <a:xfrm>
            <a:off x="4945695" y="796177"/>
            <a:ext cx="1585782" cy="1532622"/>
          </a:xfrm>
          <a:prstGeom prst="ellipse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D5B2D939-A791-F976-8A16-60195A71A1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372" t="17857" r="7650" b="9338"/>
          <a:stretch/>
        </p:blipFill>
        <p:spPr>
          <a:xfrm>
            <a:off x="6868982" y="796178"/>
            <a:ext cx="1593982" cy="1526551"/>
          </a:xfrm>
          <a:prstGeom prst="ellipse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82582DA-CB6B-4A2C-10B1-AA46D8A99F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205" t="23758" r="7153" b="9114"/>
          <a:stretch/>
        </p:blipFill>
        <p:spPr>
          <a:xfrm>
            <a:off x="309688" y="2394858"/>
            <a:ext cx="1640092" cy="1676798"/>
          </a:xfrm>
          <a:prstGeom prst="ellipse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A74841F-4608-A02E-5472-8F3B6A87EF8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2739" t="19468" r="16610" b="17021"/>
          <a:stretch/>
        </p:blipFill>
        <p:spPr>
          <a:xfrm>
            <a:off x="2130923" y="2428303"/>
            <a:ext cx="1640093" cy="1644250"/>
          </a:xfrm>
          <a:prstGeom prst="ellipse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2633BFD-C732-2FB6-9E5F-26A4BD011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8753" r="12892" b="14548"/>
          <a:stretch/>
        </p:blipFill>
        <p:spPr>
          <a:xfrm>
            <a:off x="3909626" y="2432245"/>
            <a:ext cx="1640092" cy="1676798"/>
          </a:xfrm>
          <a:prstGeom prst="ellipse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1EB2815-8B20-F5D1-45C3-F0782BE461F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7338" t="11354" r="19526" b="19597"/>
          <a:stretch/>
        </p:blipFill>
        <p:spPr>
          <a:xfrm>
            <a:off x="5688330" y="2433141"/>
            <a:ext cx="1593982" cy="1676797"/>
          </a:xfrm>
          <a:prstGeom prst="ellipse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4A00CA44-7C4C-A712-9048-63654EEA821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7649" b="9005"/>
          <a:stretch/>
        </p:blipFill>
        <p:spPr>
          <a:xfrm>
            <a:off x="7500402" y="2427504"/>
            <a:ext cx="1593981" cy="1645048"/>
          </a:xfrm>
          <a:prstGeom prst="ellipse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3936BAD8-0C80-4688-DAB5-9578DC153785}"/>
              </a:ext>
            </a:extLst>
          </p:cNvPr>
          <p:cNvSpPr txBox="1"/>
          <p:nvPr/>
        </p:nvSpPr>
        <p:spPr>
          <a:xfrm>
            <a:off x="2174039" y="3892741"/>
            <a:ext cx="6920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/>
                </a:solidFill>
              </a:rPr>
              <a:t>El camino al caos tiene una forma especifica </a:t>
            </a:r>
            <a:r>
              <a:rPr lang="es-ES" sz="1800" dirty="0">
                <a:solidFill>
                  <a:schemeClr val="tx2"/>
                </a:solidFill>
                <a:sym typeface="Wingdings" panose="05000000000000000000" pitchFamily="2" charset="2"/>
              </a:rPr>
              <a:t></a:t>
            </a:r>
            <a:r>
              <a:rPr lang="es-ES" sz="1800" dirty="0">
                <a:solidFill>
                  <a:schemeClr val="tx2"/>
                </a:solidFill>
              </a:rPr>
              <a:t> duplicaciones de período </a:t>
            </a:r>
            <a:r>
              <a:rPr lang="es-ES" sz="1800" dirty="0">
                <a:solidFill>
                  <a:schemeClr val="bg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</a:t>
            </a:r>
            <a:endParaRPr lang="es-E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/>
                </a:solidFill>
              </a:rPr>
              <a:t>Suelen aparecer atractores en el diagrama de fases </a:t>
            </a:r>
            <a:r>
              <a:rPr lang="es-ES" sz="1800" dirty="0">
                <a:solidFill>
                  <a:schemeClr val="bg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</a:t>
            </a:r>
            <a:endParaRPr lang="es-AR" sz="1800" dirty="0">
              <a:solidFill>
                <a:schemeClr val="tx2"/>
              </a:solidFill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FE0417A-09E4-5948-63E7-E1B6E1C1AE0A}"/>
              </a:ext>
            </a:extLst>
          </p:cNvPr>
          <p:cNvSpPr/>
          <p:nvPr/>
        </p:nvSpPr>
        <p:spPr>
          <a:xfrm>
            <a:off x="2039177" y="4198708"/>
            <a:ext cx="333955" cy="294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A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384804C-08E5-CDE8-F059-CADD20FB4C1B}"/>
              </a:ext>
            </a:extLst>
          </p:cNvPr>
          <p:cNvSpPr/>
          <p:nvPr/>
        </p:nvSpPr>
        <p:spPr>
          <a:xfrm>
            <a:off x="2057967" y="4727667"/>
            <a:ext cx="333955" cy="294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AR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CF25F0F-0F47-D886-2DA7-CCC40E74D106}"/>
              </a:ext>
            </a:extLst>
          </p:cNvPr>
          <p:cNvSpPr/>
          <p:nvPr/>
        </p:nvSpPr>
        <p:spPr>
          <a:xfrm>
            <a:off x="7989110" y="640088"/>
            <a:ext cx="839226" cy="341099"/>
          </a:xfrm>
          <a:prstGeom prst="roundRect">
            <a:avLst/>
          </a:prstGeom>
          <a:solidFill>
            <a:srgbClr val="33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050" dirty="0"/>
              <a:t>Atractor tipo </a:t>
            </a:r>
            <a:r>
              <a:rPr lang="es-ES" sz="1050" dirty="0" err="1"/>
              <a:t>Rossler</a:t>
            </a:r>
            <a:endParaRPr lang="es-AR" sz="105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C71963A-A1B8-48DC-BA81-57173BFCA3CB}"/>
              </a:ext>
            </a:extLst>
          </p:cNvPr>
          <p:cNvSpPr/>
          <p:nvPr/>
        </p:nvSpPr>
        <p:spPr>
          <a:xfrm>
            <a:off x="8255157" y="2178797"/>
            <a:ext cx="839226" cy="341099"/>
          </a:xfrm>
          <a:prstGeom prst="roundRect">
            <a:avLst/>
          </a:prstGeom>
          <a:solidFill>
            <a:srgbClr val="33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050" dirty="0"/>
              <a:t>Atractor doble </a:t>
            </a:r>
            <a:r>
              <a:rPr lang="es-ES" sz="1050" dirty="0" err="1"/>
              <a:t>Scroll</a:t>
            </a:r>
            <a:endParaRPr lang="es-AR" sz="105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A0FEDBB-B815-3BF1-EA92-CABE13FD9ABA}"/>
              </a:ext>
            </a:extLst>
          </p:cNvPr>
          <p:cNvSpPr txBox="1"/>
          <p:nvPr/>
        </p:nvSpPr>
        <p:spPr>
          <a:xfrm>
            <a:off x="125951" y="1344009"/>
            <a:ext cx="1003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 dirty="0">
                <a:solidFill>
                  <a:schemeClr val="tx2"/>
                </a:solidFill>
              </a:rPr>
              <a:t>Fotos de la medición</a:t>
            </a:r>
            <a:endParaRPr lang="es-AR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D11BA89B-E8DA-2D28-A43F-A570E3E90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EC51EBE4-3A6D-69B8-BC82-BAE95621B47B}"/>
              </a:ext>
            </a:extLst>
          </p:cNvPr>
          <p:cNvSpPr txBox="1"/>
          <p:nvPr/>
        </p:nvSpPr>
        <p:spPr>
          <a:xfrm>
            <a:off x="1157674" y="205322"/>
            <a:ext cx="7354415" cy="4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RESULTADOS - Medición zona ciclo límite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F354FBDC-9B2D-AFD7-8970-8BB8E35E64A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69508" y="-155769"/>
            <a:ext cx="1557014" cy="101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04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09436DDD-E06B-0820-8CCD-B77DBBCA01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12089" y="4795543"/>
            <a:ext cx="557926" cy="26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13</a:t>
            </a:fld>
            <a:endParaRPr dirty="0"/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373A8EA6-DE89-1513-7B87-47D19933A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4508" y="1431072"/>
            <a:ext cx="3516167" cy="1054850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E7E49B70-DD46-A59F-10C5-A5FC2266A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692" y="2652493"/>
            <a:ext cx="3516167" cy="1054850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C670374B-5DB9-2DD1-58C8-4A04FB58ED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692" y="3871531"/>
            <a:ext cx="3516167" cy="1054850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272C213E-764C-6389-E92A-75AD068D7F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1334" y="1436165"/>
            <a:ext cx="3516167" cy="1054850"/>
          </a:xfrm>
          <a:prstGeom prst="rect">
            <a:avLst/>
          </a:prstGeom>
        </p:spPr>
      </p:pic>
      <p:sp>
        <p:nvSpPr>
          <p:cNvPr id="5" name="Diagrama de flujo: proceso 4">
            <a:extLst>
              <a:ext uri="{FF2B5EF4-FFF2-40B4-BE49-F238E27FC236}">
                <a16:creationId xmlns:a16="http://schemas.microsoft.com/office/drawing/2014/main" id="{915F0816-0766-F21B-EC66-CE0641465BE5}"/>
              </a:ext>
            </a:extLst>
          </p:cNvPr>
          <p:cNvSpPr/>
          <p:nvPr/>
        </p:nvSpPr>
        <p:spPr>
          <a:xfrm>
            <a:off x="981334" y="991902"/>
            <a:ext cx="1920927" cy="346414"/>
          </a:xfrm>
          <a:prstGeom prst="flowChartProcess">
            <a:avLst/>
          </a:prstGeom>
          <a:solidFill>
            <a:srgbClr val="FF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Zona “Ciclo límite”</a:t>
            </a:r>
            <a:endParaRPr lang="es-AR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BD5B6F1-8FCF-B58B-EDA5-DE02A155FD11}"/>
              </a:ext>
            </a:extLst>
          </p:cNvPr>
          <p:cNvSpPr/>
          <p:nvPr/>
        </p:nvSpPr>
        <p:spPr>
          <a:xfrm>
            <a:off x="3741967" y="1262263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1783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5A89982-D0E2-DC85-C3D3-317AA8D4FE20}"/>
              </a:ext>
            </a:extLst>
          </p:cNvPr>
          <p:cNvSpPr/>
          <p:nvPr/>
        </p:nvSpPr>
        <p:spPr>
          <a:xfrm>
            <a:off x="3689479" y="3655781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1204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9A1908D-179C-C3DA-D4F2-0EDA4AF82AD7}"/>
              </a:ext>
            </a:extLst>
          </p:cNvPr>
          <p:cNvSpPr/>
          <p:nvPr/>
        </p:nvSpPr>
        <p:spPr>
          <a:xfrm>
            <a:off x="3730986" y="2515330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433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7ECB2BA-3DB5-E653-AEC3-3E671AC79E35}"/>
              </a:ext>
            </a:extLst>
          </p:cNvPr>
          <p:cNvSpPr/>
          <p:nvPr/>
        </p:nvSpPr>
        <p:spPr>
          <a:xfrm>
            <a:off x="7555507" y="1306527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18 </a:t>
            </a:r>
            <a:r>
              <a:rPr lang="el-GR" sz="1200" dirty="0"/>
              <a:t>Ω</a:t>
            </a:r>
            <a:endParaRPr lang="es-AR" sz="12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AA038F3-EE7A-DE72-A12F-2DCB2DFF317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314" t="4363" r="9119" b="16200"/>
          <a:stretch/>
        </p:blipFill>
        <p:spPr>
          <a:xfrm>
            <a:off x="6063221" y="3148006"/>
            <a:ext cx="1391775" cy="1250950"/>
          </a:xfrm>
          <a:prstGeom prst="ellipse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0F25FA3-62A2-7062-D5DA-AC187C6FD0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2982" y="861995"/>
            <a:ext cx="4981575" cy="21145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4969C52-CD98-A8B0-F19F-AFBFCFD0CAFA}"/>
              </a:ext>
            </a:extLst>
          </p:cNvPr>
          <p:cNvSpPr txBox="1"/>
          <p:nvPr/>
        </p:nvSpPr>
        <p:spPr>
          <a:xfrm>
            <a:off x="6005536" y="4513636"/>
            <a:ext cx="1507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tx2"/>
                </a:solidFill>
              </a:rPr>
              <a:t>Foto de la medición</a:t>
            </a:r>
            <a:endParaRPr lang="es-AR" sz="1100" b="1" dirty="0">
              <a:solidFill>
                <a:schemeClr val="tx2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404A57D-B821-D296-86C1-69F67ACF2BD1}"/>
              </a:ext>
            </a:extLst>
          </p:cNvPr>
          <p:cNvSpPr txBox="1"/>
          <p:nvPr/>
        </p:nvSpPr>
        <p:spPr>
          <a:xfrm>
            <a:off x="6330081" y="2515330"/>
            <a:ext cx="2182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tx2"/>
                </a:solidFill>
              </a:rPr>
              <a:t>Mediciones con  osciloscopio</a:t>
            </a:r>
            <a:endParaRPr lang="es-AR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3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2B279EF6-DFE1-9E87-91E9-54C5CB0F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áfico 27">
            <a:extLst>
              <a:ext uri="{FF2B5EF4-FFF2-40B4-BE49-F238E27FC236}">
                <a16:creationId xmlns:a16="http://schemas.microsoft.com/office/drawing/2014/main" id="{08F87136-0D82-F413-8C95-5553CB8F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058" t="9139"/>
          <a:stretch/>
        </p:blipFill>
        <p:spPr>
          <a:xfrm>
            <a:off x="4998271" y="3408800"/>
            <a:ext cx="993200" cy="797626"/>
          </a:xfrm>
          <a:prstGeom prst="rect">
            <a:avLst/>
          </a:prstGeom>
        </p:spPr>
      </p:pic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B092EA1A-530C-2355-1806-1C3D87204AE8}"/>
              </a:ext>
            </a:extLst>
          </p:cNvPr>
          <p:cNvSpPr txBox="1"/>
          <p:nvPr/>
        </p:nvSpPr>
        <p:spPr>
          <a:xfrm>
            <a:off x="1414022" y="19569"/>
            <a:ext cx="6390324" cy="4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RESULTADOS – Zonas 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5C952207-097C-94F9-12D9-42BC77A319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105" y="-22102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04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84F29138-3940-D473-2A17-D4E76F7C0B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14</a:t>
            </a:fld>
            <a:endParaRPr dirty="0"/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35F0A263-3F01-277D-0CFE-A35AEE952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638" r="1" b="11154"/>
          <a:stretch/>
        </p:blipFill>
        <p:spPr>
          <a:xfrm>
            <a:off x="40290" y="841134"/>
            <a:ext cx="897735" cy="71722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D15F6AB4-AAAD-FE51-F39F-D35DB7401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8834" b="10422"/>
          <a:stretch/>
        </p:blipFill>
        <p:spPr>
          <a:xfrm>
            <a:off x="2458012" y="853783"/>
            <a:ext cx="817122" cy="70458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1F787605-848A-D48D-C52B-3F91A0E3C4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0321" r="-1" b="10422"/>
          <a:stretch/>
        </p:blipFill>
        <p:spPr>
          <a:xfrm>
            <a:off x="3240826" y="832516"/>
            <a:ext cx="801641" cy="725847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A120B35-0AE7-848F-BEF2-527FA50441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0165" t="-2571" r="173" b="10422"/>
          <a:stretch/>
        </p:blipFill>
        <p:spPr>
          <a:xfrm>
            <a:off x="903715" y="817486"/>
            <a:ext cx="794955" cy="740877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D7AA5293-4E92-AA0D-A21A-4113AE1479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8583" t="6301" r="251" b="9830"/>
          <a:stretch/>
        </p:blipFill>
        <p:spPr>
          <a:xfrm>
            <a:off x="1672312" y="899570"/>
            <a:ext cx="816029" cy="658793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213069D-0CFA-3FD1-F509-4F6B720198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65762" t="8347"/>
          <a:stretch/>
        </p:blipFill>
        <p:spPr>
          <a:xfrm>
            <a:off x="3896831" y="3408801"/>
            <a:ext cx="993199" cy="79762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8815FFA3-8A32-28C9-4DCD-B6B3EACA16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65408" t="9139"/>
          <a:stretch/>
        </p:blipFill>
        <p:spPr>
          <a:xfrm>
            <a:off x="6113125" y="3408798"/>
            <a:ext cx="1012240" cy="797627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D65F0321-EB12-98E8-12A4-C842BCDCA7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65866" t="9139"/>
          <a:stretch/>
        </p:blipFill>
        <p:spPr>
          <a:xfrm>
            <a:off x="7220193" y="3408798"/>
            <a:ext cx="998827" cy="797628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C4668AB3-27AA-3926-4341-DADAD0EF79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66058" t="8190"/>
          <a:stretch/>
        </p:blipFill>
        <p:spPr>
          <a:xfrm>
            <a:off x="2795390" y="3400466"/>
            <a:ext cx="993200" cy="805960"/>
          </a:xfrm>
          <a:prstGeom prst="rect">
            <a:avLst/>
          </a:prstGeom>
        </p:spPr>
      </p:pic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D53D327-8520-2BFA-287F-FA10C071690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804595" y="3234502"/>
            <a:ext cx="970319" cy="172750"/>
          </a:xfrm>
          <a:prstGeom prst="line">
            <a:avLst/>
          </a:prstGeom>
          <a:ln w="25400" cmpd="sng"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7619F8B0-34F7-20B2-0E3F-2FAB6C72EBA1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7220193" y="3234502"/>
            <a:ext cx="998827" cy="181142"/>
          </a:xfrm>
          <a:prstGeom prst="line">
            <a:avLst/>
          </a:prstGeom>
          <a:ln w="25400" cmpd="sng"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áfico 44">
            <a:extLst>
              <a:ext uri="{FF2B5EF4-FFF2-40B4-BE49-F238E27FC236}">
                <a16:creationId xmlns:a16="http://schemas.microsoft.com/office/drawing/2014/main" id="{C0549E6A-F213-A9AF-B848-6A3A27581F4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67780" t="1" r="1" b="9337"/>
          <a:stretch/>
        </p:blipFill>
        <p:spPr>
          <a:xfrm>
            <a:off x="6193950" y="858602"/>
            <a:ext cx="772676" cy="702978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689FDB1C-BD46-7305-BA3C-8B54382C182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69735" t="1" b="9337"/>
          <a:stretch/>
        </p:blipFill>
        <p:spPr>
          <a:xfrm>
            <a:off x="6942109" y="858604"/>
            <a:ext cx="751886" cy="70297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2078821E-30C2-F3C4-48A0-3A3740CF59D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70968" t="1" b="9337"/>
          <a:stretch/>
        </p:blipFill>
        <p:spPr>
          <a:xfrm>
            <a:off x="7667292" y="858602"/>
            <a:ext cx="716436" cy="702977"/>
          </a:xfrm>
          <a:prstGeom prst="rect">
            <a:avLst/>
          </a:prstGeom>
        </p:spPr>
      </p:pic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45A03BB8-75EA-560B-92AF-3DF797A657DE}"/>
              </a:ext>
            </a:extLst>
          </p:cNvPr>
          <p:cNvSpPr/>
          <p:nvPr/>
        </p:nvSpPr>
        <p:spPr>
          <a:xfrm>
            <a:off x="259522" y="1570377"/>
            <a:ext cx="528780" cy="179760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2.100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4B1F00D9-8A6E-F075-2CE0-3B79DF89DB67}"/>
              </a:ext>
            </a:extLst>
          </p:cNvPr>
          <p:cNvSpPr/>
          <p:nvPr/>
        </p:nvSpPr>
        <p:spPr>
          <a:xfrm>
            <a:off x="1033856" y="1570377"/>
            <a:ext cx="528780" cy="179760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/>
              <a:t>2.089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1201BC0E-E5C2-5A67-FCD2-70DB5332AD3B}"/>
              </a:ext>
            </a:extLst>
          </p:cNvPr>
          <p:cNvSpPr/>
          <p:nvPr/>
        </p:nvSpPr>
        <p:spPr>
          <a:xfrm>
            <a:off x="1808190" y="1570377"/>
            <a:ext cx="528780" cy="179760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2.071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3F405C1-8708-B6C3-6467-2CCEC98214CD}"/>
              </a:ext>
            </a:extLst>
          </p:cNvPr>
          <p:cNvSpPr/>
          <p:nvPr/>
        </p:nvSpPr>
        <p:spPr>
          <a:xfrm>
            <a:off x="2582524" y="1570377"/>
            <a:ext cx="528780" cy="179760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2069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1A4A8AC-BBB7-1DE2-1A5B-3A0F2FF6B40C}"/>
              </a:ext>
            </a:extLst>
          </p:cNvPr>
          <p:cNvSpPr/>
          <p:nvPr/>
        </p:nvSpPr>
        <p:spPr>
          <a:xfrm>
            <a:off x="3356858" y="1570377"/>
            <a:ext cx="528780" cy="179760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2065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BDFFB558-3E51-9FF5-DB33-037BBBCD857C}"/>
              </a:ext>
            </a:extLst>
          </p:cNvPr>
          <p:cNvSpPr/>
          <p:nvPr/>
        </p:nvSpPr>
        <p:spPr>
          <a:xfrm>
            <a:off x="4131192" y="1570377"/>
            <a:ext cx="528780" cy="179760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2062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F5F43981-4973-BB2A-4374-DBE40AE296F8}"/>
              </a:ext>
            </a:extLst>
          </p:cNvPr>
          <p:cNvSpPr/>
          <p:nvPr/>
        </p:nvSpPr>
        <p:spPr>
          <a:xfrm>
            <a:off x="3115619" y="4265741"/>
            <a:ext cx="548306" cy="199782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2.033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2452AF5D-9FD8-0640-06ED-2F89C98A963F}"/>
              </a:ext>
            </a:extLst>
          </p:cNvPr>
          <p:cNvSpPr/>
          <p:nvPr/>
        </p:nvSpPr>
        <p:spPr>
          <a:xfrm>
            <a:off x="4219512" y="4265741"/>
            <a:ext cx="548306" cy="199782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1.916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6F20100A-797B-3F12-B941-74F3D81456DA}"/>
              </a:ext>
            </a:extLst>
          </p:cNvPr>
          <p:cNvSpPr/>
          <p:nvPr/>
        </p:nvSpPr>
        <p:spPr>
          <a:xfrm>
            <a:off x="5323405" y="4265741"/>
            <a:ext cx="548306" cy="199782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1873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74618E30-BE00-47A0-0C57-2325F12BEEA9}"/>
              </a:ext>
            </a:extLst>
          </p:cNvPr>
          <p:cNvSpPr/>
          <p:nvPr/>
        </p:nvSpPr>
        <p:spPr>
          <a:xfrm>
            <a:off x="6427298" y="4278911"/>
            <a:ext cx="548306" cy="186612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1869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D1B32FDB-23CD-FDF9-C8DF-1CB6CF80D768}"/>
              </a:ext>
            </a:extLst>
          </p:cNvPr>
          <p:cNvSpPr/>
          <p:nvPr/>
        </p:nvSpPr>
        <p:spPr>
          <a:xfrm>
            <a:off x="7531189" y="4265741"/>
            <a:ext cx="548306" cy="199782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1796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00A22D6-8935-A0C5-32E4-10CEEA82B276}"/>
              </a:ext>
            </a:extLst>
          </p:cNvPr>
          <p:cNvSpPr/>
          <p:nvPr/>
        </p:nvSpPr>
        <p:spPr>
          <a:xfrm>
            <a:off x="6215505" y="1570376"/>
            <a:ext cx="526090" cy="179761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1783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B6C8CCA-DD1E-F821-1812-890C5A8646F1}"/>
              </a:ext>
            </a:extLst>
          </p:cNvPr>
          <p:cNvSpPr/>
          <p:nvPr/>
        </p:nvSpPr>
        <p:spPr>
          <a:xfrm>
            <a:off x="6974115" y="1570376"/>
            <a:ext cx="526090" cy="179761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1204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8EC6C7A-A74B-429B-94DF-2A4475E1E166}"/>
              </a:ext>
            </a:extLst>
          </p:cNvPr>
          <p:cNvSpPr/>
          <p:nvPr/>
        </p:nvSpPr>
        <p:spPr>
          <a:xfrm>
            <a:off x="7732725" y="1570376"/>
            <a:ext cx="526090" cy="179761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433 </a:t>
            </a:r>
            <a:r>
              <a:rPr lang="el-GR" sz="800" dirty="0"/>
              <a:t>Ω</a:t>
            </a:r>
            <a:endParaRPr lang="es-AR" sz="8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621F517-D802-0C2F-4618-471530259D72}"/>
              </a:ext>
            </a:extLst>
          </p:cNvPr>
          <p:cNvSpPr/>
          <p:nvPr/>
        </p:nvSpPr>
        <p:spPr>
          <a:xfrm>
            <a:off x="8491335" y="1570376"/>
            <a:ext cx="526090" cy="179761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800" dirty="0"/>
              <a:t>18 </a:t>
            </a:r>
            <a:r>
              <a:rPr lang="el-GR" sz="800" dirty="0"/>
              <a:t>Ω</a:t>
            </a:r>
            <a:endParaRPr lang="es-AR" sz="8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DCB968-DE2F-ACE7-1EE8-8EEBB68C9F15}"/>
              </a:ext>
            </a:extLst>
          </p:cNvPr>
          <p:cNvPicPr>
            <a:picLocks noChangeAspect="1"/>
          </p:cNvPicPr>
          <p:nvPr/>
        </p:nvPicPr>
        <p:blipFill>
          <a:blip r:embed="rId29">
            <a:alphaModFix amt="70000"/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7708" y="1823563"/>
            <a:ext cx="2752422" cy="125218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CCDBC9-81FA-996D-1FC9-3FB609ACFC81}"/>
              </a:ext>
            </a:extLst>
          </p:cNvPr>
          <p:cNvCxnSpPr>
            <a:cxnSpLocks/>
          </p:cNvCxnSpPr>
          <p:nvPr/>
        </p:nvCxnSpPr>
        <p:spPr>
          <a:xfrm flipV="1">
            <a:off x="6179055" y="1823563"/>
            <a:ext cx="1105" cy="1252185"/>
          </a:xfrm>
          <a:prstGeom prst="line">
            <a:avLst/>
          </a:prstGeom>
          <a:ln w="25400" cmpd="sng"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78810D7-CB21-796B-7397-D06D3EF57A33}"/>
              </a:ext>
            </a:extLst>
          </p:cNvPr>
          <p:cNvCxnSpPr>
            <a:cxnSpLocks/>
          </p:cNvCxnSpPr>
          <p:nvPr/>
        </p:nvCxnSpPr>
        <p:spPr>
          <a:xfrm flipV="1">
            <a:off x="6180709" y="848683"/>
            <a:ext cx="1105" cy="1058827"/>
          </a:xfrm>
          <a:prstGeom prst="line">
            <a:avLst/>
          </a:prstGeom>
          <a:ln w="25400" cmpd="sng"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grama de flujo: proceso 14">
            <a:extLst>
              <a:ext uri="{FF2B5EF4-FFF2-40B4-BE49-F238E27FC236}">
                <a16:creationId xmlns:a16="http://schemas.microsoft.com/office/drawing/2014/main" id="{5B38BD7C-8D59-C2A0-64FB-5527720AB3A9}"/>
              </a:ext>
            </a:extLst>
          </p:cNvPr>
          <p:cNvSpPr/>
          <p:nvPr/>
        </p:nvSpPr>
        <p:spPr>
          <a:xfrm>
            <a:off x="3774914" y="3112675"/>
            <a:ext cx="3445279" cy="243654"/>
          </a:xfrm>
          <a:prstGeom prst="flowChartProcess">
            <a:avLst/>
          </a:prstGeom>
          <a:solidFill>
            <a:srgbClr val="FF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Zona “Caótica con ventanas periódicas”</a:t>
            </a:r>
            <a:endParaRPr lang="es-AR" dirty="0"/>
          </a:p>
        </p:txBody>
      </p:sp>
      <p:pic>
        <p:nvPicPr>
          <p:cNvPr id="42" name="Gráfico 41">
            <a:extLst>
              <a:ext uri="{FF2B5EF4-FFF2-40B4-BE49-F238E27FC236}">
                <a16:creationId xmlns:a16="http://schemas.microsoft.com/office/drawing/2014/main" id="{8CD38CA9-CAE1-4DA4-E950-912EAA3C78A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70608" t="1" b="9337"/>
          <a:stretch/>
        </p:blipFill>
        <p:spPr>
          <a:xfrm>
            <a:off x="8373266" y="858602"/>
            <a:ext cx="741050" cy="702978"/>
          </a:xfrm>
          <a:prstGeom prst="rect">
            <a:avLst/>
          </a:prstGeom>
        </p:spPr>
      </p:pic>
      <p:sp>
        <p:nvSpPr>
          <p:cNvPr id="5" name="Diagrama de flujo: proceso 4">
            <a:extLst>
              <a:ext uri="{FF2B5EF4-FFF2-40B4-BE49-F238E27FC236}">
                <a16:creationId xmlns:a16="http://schemas.microsoft.com/office/drawing/2014/main" id="{CCD8DA16-8A07-23D8-51B4-505CF0B8D39B}"/>
              </a:ext>
            </a:extLst>
          </p:cNvPr>
          <p:cNvSpPr/>
          <p:nvPr/>
        </p:nvSpPr>
        <p:spPr>
          <a:xfrm>
            <a:off x="6181814" y="705526"/>
            <a:ext cx="2931675" cy="243654"/>
          </a:xfrm>
          <a:prstGeom prst="flowChartProcess">
            <a:avLst/>
          </a:prstGeom>
          <a:solidFill>
            <a:srgbClr val="FF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Zona “Ciclo Límite”</a:t>
            </a:r>
            <a:endParaRPr lang="es-AR" dirty="0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FB1D9AFC-8755-1BDD-78D7-BEAE68F8436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70429" r="1298" b="10422"/>
          <a:stretch/>
        </p:blipFill>
        <p:spPr>
          <a:xfrm>
            <a:off x="4008164" y="832516"/>
            <a:ext cx="763632" cy="725847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A6FA775-52CD-F740-3BAC-7763AC9259FC}"/>
              </a:ext>
            </a:extLst>
          </p:cNvPr>
          <p:cNvCxnSpPr>
            <a:cxnSpLocks/>
          </p:cNvCxnSpPr>
          <p:nvPr/>
        </p:nvCxnSpPr>
        <p:spPr>
          <a:xfrm flipH="1" flipV="1">
            <a:off x="4775992" y="848683"/>
            <a:ext cx="7420" cy="2252046"/>
          </a:xfrm>
          <a:prstGeom prst="line">
            <a:avLst/>
          </a:prstGeom>
          <a:ln w="25400" cmpd="sng">
            <a:solidFill>
              <a:schemeClr val="bg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grama de flujo: proceso 9">
            <a:extLst>
              <a:ext uri="{FF2B5EF4-FFF2-40B4-BE49-F238E27FC236}">
                <a16:creationId xmlns:a16="http://schemas.microsoft.com/office/drawing/2014/main" id="{632BDE6B-C429-97AC-D19C-E7D1D49AF12D}"/>
              </a:ext>
            </a:extLst>
          </p:cNvPr>
          <p:cNvSpPr/>
          <p:nvPr/>
        </p:nvSpPr>
        <p:spPr>
          <a:xfrm>
            <a:off x="24449" y="705526"/>
            <a:ext cx="4768723" cy="243654"/>
          </a:xfrm>
          <a:prstGeom prst="flowChartProcess">
            <a:avLst/>
          </a:prstGeom>
          <a:solidFill>
            <a:srgbClr val="FF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Zona “Duplicaciones de período”</a:t>
            </a:r>
            <a:endParaRPr lang="es-AR" dirty="0"/>
          </a:p>
        </p:txBody>
      </p: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76782335-A690-FBAA-C770-D69D5B3A76C9}"/>
              </a:ext>
            </a:extLst>
          </p:cNvPr>
          <p:cNvSpPr txBox="1"/>
          <p:nvPr/>
        </p:nvSpPr>
        <p:spPr>
          <a:xfrm>
            <a:off x="118543" y="4234690"/>
            <a:ext cx="129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s-ES" sz="900" dirty="0">
                <a:solidFill>
                  <a:schemeClr val="tx2"/>
                </a:solidFill>
              </a:rPr>
              <a:t>Sólo un capacitor tiene voltaje</a:t>
            </a:r>
          </a:p>
          <a:p>
            <a:pPr algn="ctr"/>
            <a:endParaRPr lang="es-AR" sz="900" baseline="-25000" dirty="0">
              <a:solidFill>
                <a:schemeClr val="tx2"/>
              </a:solidFill>
            </a:endParaRPr>
          </a:p>
        </p:txBody>
      </p:sp>
      <p:sp>
        <p:nvSpPr>
          <p:cNvPr id="124" name="Flecha: a la derecha 123">
            <a:extLst>
              <a:ext uri="{FF2B5EF4-FFF2-40B4-BE49-F238E27FC236}">
                <a16:creationId xmlns:a16="http://schemas.microsoft.com/office/drawing/2014/main" id="{2D3D5578-26DE-1586-B2FB-7825EA9FD086}"/>
              </a:ext>
            </a:extLst>
          </p:cNvPr>
          <p:cNvSpPr/>
          <p:nvPr/>
        </p:nvSpPr>
        <p:spPr>
          <a:xfrm>
            <a:off x="162693" y="4517211"/>
            <a:ext cx="8454574" cy="512040"/>
          </a:xfrm>
          <a:prstGeom prst="rightArrow">
            <a:avLst>
              <a:gd name="adj1" fmla="val 72296"/>
              <a:gd name="adj2" fmla="val 326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0C681B35-10E9-A39E-4823-029C4E3539A2}"/>
              </a:ext>
            </a:extLst>
          </p:cNvPr>
          <p:cNvSpPr/>
          <p:nvPr/>
        </p:nvSpPr>
        <p:spPr>
          <a:xfrm>
            <a:off x="2081767" y="4517211"/>
            <a:ext cx="6535500" cy="512040"/>
          </a:xfrm>
          <a:prstGeom prst="rightArrow">
            <a:avLst>
              <a:gd name="adj1" fmla="val 72296"/>
              <a:gd name="adj2" fmla="val 32659"/>
            </a:avLst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3AC67734-FDCC-54A2-D11E-EC67C1E625CE}"/>
              </a:ext>
            </a:extLst>
          </p:cNvPr>
          <p:cNvSpPr/>
          <p:nvPr/>
        </p:nvSpPr>
        <p:spPr>
          <a:xfrm>
            <a:off x="4280007" y="4517211"/>
            <a:ext cx="4337260" cy="512040"/>
          </a:xfrm>
          <a:prstGeom prst="rightArrow">
            <a:avLst>
              <a:gd name="adj1" fmla="val 72296"/>
              <a:gd name="adj2" fmla="val 32659"/>
            </a:avLst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2E66B9FC-C0E0-7D13-469D-471D7862CA13}"/>
              </a:ext>
            </a:extLst>
          </p:cNvPr>
          <p:cNvSpPr/>
          <p:nvPr/>
        </p:nvSpPr>
        <p:spPr>
          <a:xfrm>
            <a:off x="6835147" y="4517211"/>
            <a:ext cx="1782120" cy="512040"/>
          </a:xfrm>
          <a:prstGeom prst="rightArrow">
            <a:avLst>
              <a:gd name="adj1" fmla="val 72296"/>
              <a:gd name="adj2" fmla="val 32659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7" name="Diagrama de flujo: proceso 126">
            <a:extLst>
              <a:ext uri="{FF2B5EF4-FFF2-40B4-BE49-F238E27FC236}">
                <a16:creationId xmlns:a16="http://schemas.microsoft.com/office/drawing/2014/main" id="{C179B615-ABD2-82F0-F3C5-120BA6BFD0F1}"/>
              </a:ext>
            </a:extLst>
          </p:cNvPr>
          <p:cNvSpPr/>
          <p:nvPr/>
        </p:nvSpPr>
        <p:spPr>
          <a:xfrm>
            <a:off x="376412" y="4659511"/>
            <a:ext cx="1015535" cy="24365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/>
              <a:t>Equilibrio</a:t>
            </a:r>
            <a:endParaRPr lang="es-AR" sz="1100" b="1" dirty="0"/>
          </a:p>
        </p:txBody>
      </p:sp>
      <p:sp>
        <p:nvSpPr>
          <p:cNvPr id="128" name="Diagrama de flujo: proceso 127">
            <a:extLst>
              <a:ext uri="{FF2B5EF4-FFF2-40B4-BE49-F238E27FC236}">
                <a16:creationId xmlns:a16="http://schemas.microsoft.com/office/drawing/2014/main" id="{EC13B771-7466-CFC8-0CFA-9D122104BF24}"/>
              </a:ext>
            </a:extLst>
          </p:cNvPr>
          <p:cNvSpPr/>
          <p:nvPr/>
        </p:nvSpPr>
        <p:spPr>
          <a:xfrm>
            <a:off x="2081767" y="4659511"/>
            <a:ext cx="1469759" cy="24365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/>
              <a:t>Duplicaciones de Período</a:t>
            </a:r>
            <a:endParaRPr lang="es-AR" sz="1100" b="1" dirty="0"/>
          </a:p>
        </p:txBody>
      </p:sp>
      <p:sp>
        <p:nvSpPr>
          <p:cNvPr id="129" name="Diagrama de flujo: proceso 128">
            <a:extLst>
              <a:ext uri="{FF2B5EF4-FFF2-40B4-BE49-F238E27FC236}">
                <a16:creationId xmlns:a16="http://schemas.microsoft.com/office/drawing/2014/main" id="{8C59031B-2C8D-2C25-3DA9-DE7D7B1C9B8A}"/>
              </a:ext>
            </a:extLst>
          </p:cNvPr>
          <p:cNvSpPr/>
          <p:nvPr/>
        </p:nvSpPr>
        <p:spPr>
          <a:xfrm>
            <a:off x="4358237" y="4659511"/>
            <a:ext cx="1660294" cy="24365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/>
              <a:t>Caos con ventanas periódicas</a:t>
            </a:r>
            <a:endParaRPr lang="es-AR" sz="1100" b="1" dirty="0"/>
          </a:p>
        </p:txBody>
      </p:sp>
      <p:sp>
        <p:nvSpPr>
          <p:cNvPr id="130" name="Diagrama de flujo: proceso 129">
            <a:extLst>
              <a:ext uri="{FF2B5EF4-FFF2-40B4-BE49-F238E27FC236}">
                <a16:creationId xmlns:a16="http://schemas.microsoft.com/office/drawing/2014/main" id="{1EDEAE44-40C2-477E-5993-DB7D5C382EA0}"/>
              </a:ext>
            </a:extLst>
          </p:cNvPr>
          <p:cNvSpPr/>
          <p:nvPr/>
        </p:nvSpPr>
        <p:spPr>
          <a:xfrm>
            <a:off x="6974114" y="4659511"/>
            <a:ext cx="1085227" cy="243654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/>
              <a:t>Ciclo límite</a:t>
            </a:r>
            <a:endParaRPr lang="es-AR" sz="1100" b="1" dirty="0"/>
          </a:p>
        </p:txBody>
      </p:sp>
      <p:sp>
        <p:nvSpPr>
          <p:cNvPr id="138" name="Rectángulo: esquinas redondeadas 137">
            <a:extLst>
              <a:ext uri="{FF2B5EF4-FFF2-40B4-BE49-F238E27FC236}">
                <a16:creationId xmlns:a16="http://schemas.microsoft.com/office/drawing/2014/main" id="{9895C10E-A7AA-848F-56BB-66B6D39E166D}"/>
              </a:ext>
            </a:extLst>
          </p:cNvPr>
          <p:cNvSpPr/>
          <p:nvPr/>
        </p:nvSpPr>
        <p:spPr>
          <a:xfrm>
            <a:off x="3601479" y="4691458"/>
            <a:ext cx="528780" cy="1797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050" b="1" dirty="0">
                <a:solidFill>
                  <a:srgbClr val="C00000"/>
                </a:solidFill>
              </a:rPr>
              <a:t>2 k</a:t>
            </a:r>
            <a:r>
              <a:rPr lang="el-GR" sz="1050" b="1" dirty="0">
                <a:solidFill>
                  <a:srgbClr val="C00000"/>
                </a:solidFill>
              </a:rPr>
              <a:t>Ω</a:t>
            </a:r>
            <a:endParaRPr lang="es-AR" sz="1050" b="1" dirty="0">
              <a:solidFill>
                <a:srgbClr val="C00000"/>
              </a:solidFill>
            </a:endParaRPr>
          </a:p>
        </p:txBody>
      </p:sp>
      <p:sp>
        <p:nvSpPr>
          <p:cNvPr id="139" name="Rectángulo: esquinas redondeadas 138">
            <a:extLst>
              <a:ext uri="{FF2B5EF4-FFF2-40B4-BE49-F238E27FC236}">
                <a16:creationId xmlns:a16="http://schemas.microsoft.com/office/drawing/2014/main" id="{C4D8E250-FAAA-1E94-B034-070C595DDD43}"/>
              </a:ext>
            </a:extLst>
          </p:cNvPr>
          <p:cNvSpPr/>
          <p:nvPr/>
        </p:nvSpPr>
        <p:spPr>
          <a:xfrm>
            <a:off x="1414022" y="4691458"/>
            <a:ext cx="528780" cy="1797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050" b="1" dirty="0">
                <a:solidFill>
                  <a:srgbClr val="C00000"/>
                </a:solidFill>
              </a:rPr>
              <a:t>2,1 k</a:t>
            </a:r>
            <a:r>
              <a:rPr lang="el-GR" sz="1050" b="1" dirty="0">
                <a:solidFill>
                  <a:srgbClr val="C00000"/>
                </a:solidFill>
              </a:rPr>
              <a:t>Ω</a:t>
            </a:r>
            <a:endParaRPr lang="es-AR" sz="1050" b="1" dirty="0">
              <a:solidFill>
                <a:srgbClr val="C00000"/>
              </a:solidFill>
            </a:endParaRPr>
          </a:p>
        </p:txBody>
      </p:sp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5D97CC80-F860-0BD9-BE93-080F44F717F1}"/>
              </a:ext>
            </a:extLst>
          </p:cNvPr>
          <p:cNvSpPr/>
          <p:nvPr/>
        </p:nvSpPr>
        <p:spPr>
          <a:xfrm>
            <a:off x="6044208" y="4698761"/>
            <a:ext cx="677651" cy="1651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050" b="1" dirty="0">
                <a:solidFill>
                  <a:srgbClr val="C00000"/>
                </a:solidFill>
              </a:rPr>
              <a:t>1,8 k</a:t>
            </a:r>
            <a:r>
              <a:rPr lang="el-GR" sz="1050" b="1" dirty="0">
                <a:solidFill>
                  <a:srgbClr val="C00000"/>
                </a:solidFill>
              </a:rPr>
              <a:t>Ω</a:t>
            </a:r>
            <a:endParaRPr lang="es-AR" sz="105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7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" grpId="0" animBg="1"/>
      <p:bldP spid="7" grpId="0" animBg="1"/>
      <p:bldP spid="8" grpId="0" animBg="1"/>
      <p:bldP spid="9" grpId="0" animBg="1"/>
      <p:bldP spid="15" grpId="0" animBg="1"/>
      <p:bldP spid="5" grpId="0" animBg="1"/>
      <p:bldP spid="10" grpId="0" animBg="1"/>
      <p:bldP spid="11" grpId="0" animBg="1"/>
      <p:bldP spid="12" grpId="0" animBg="1"/>
      <p:bldP spid="14" grpId="0" animBg="1"/>
      <p:bldP spid="128" grpId="0" animBg="1"/>
      <p:bldP spid="129" grpId="0" animBg="1"/>
      <p:bldP spid="130" grpId="0" animBg="1"/>
      <p:bldP spid="138" grpId="0" animBg="1"/>
      <p:bldP spid="1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3CF4B-5296-CF02-58F7-79DFEB946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E846196-F623-7480-D753-BD28ACEB754D}"/>
              </a:ext>
            </a:extLst>
          </p:cNvPr>
          <p:cNvSpPr/>
          <p:nvPr/>
        </p:nvSpPr>
        <p:spPr>
          <a:xfrm>
            <a:off x="-49619" y="-74612"/>
            <a:ext cx="9193619" cy="52181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Google Shape;269;p3">
            <a:extLst>
              <a:ext uri="{FF2B5EF4-FFF2-40B4-BE49-F238E27FC236}">
                <a16:creationId xmlns:a16="http://schemas.microsoft.com/office/drawing/2014/main" id="{2FE68B40-A2C5-7CBB-4337-F6F4A10236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15</a:t>
            </a:fld>
            <a:endParaRPr dirty="0"/>
          </a:p>
        </p:txBody>
      </p:sp>
      <p:pic>
        <p:nvPicPr>
          <p:cNvPr id="8" name="bifurcacion2">
            <a:hlinkClick r:id="" action="ppaction://media"/>
            <a:extLst>
              <a:ext uri="{FF2B5EF4-FFF2-40B4-BE49-F238E27FC236}">
                <a16:creationId xmlns:a16="http://schemas.microsoft.com/office/drawing/2014/main" id="{290BD49A-E8A4-73A9-AEAB-38F9C553A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0250" y="-49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8DB2D7A5-6FA0-20AA-A688-291C50EC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53ECFBFD-61FD-8CB3-3BEB-19F597A20F11}"/>
              </a:ext>
            </a:extLst>
          </p:cNvPr>
          <p:cNvSpPr txBox="1"/>
          <p:nvPr/>
        </p:nvSpPr>
        <p:spPr>
          <a:xfrm>
            <a:off x="5321511" y="219264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CONCLUSIONES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C1CD0D08-074E-007A-3891-B644EBE63B6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8044384" y="-160215"/>
            <a:ext cx="1573500" cy="14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05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7DD467AE-1517-3753-2A56-C1296845FE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16</a:t>
            </a:fld>
            <a:endParaRPr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9469C4B-ACA8-D75B-914E-CED4D2BF4D5C}"/>
              </a:ext>
            </a:extLst>
          </p:cNvPr>
          <p:cNvSpPr txBox="1"/>
          <p:nvPr/>
        </p:nvSpPr>
        <p:spPr>
          <a:xfrm>
            <a:off x="171692" y="830611"/>
            <a:ext cx="880061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/>
                </a:solidFill>
              </a:rPr>
              <a:t>Se puedo comprobar las condiciones que tienen que estar presente en un circuito caótico: determinístico, sensible a condiciones iniciales, componentes no lineales, duplicaciones de periodo y presencia de atractores.</a:t>
            </a:r>
          </a:p>
          <a:p>
            <a:pPr marL="176213" indent="-176213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/>
                </a:solidFill>
              </a:rPr>
              <a:t>Se pudo caracterizar el comportamiento en distintas zonas, concluyendo que el circuito presenta comportamiento caótico para valores de resistencia entre 2k</a:t>
            </a:r>
            <a:r>
              <a:rPr lang="el-GR" sz="1600" dirty="0">
                <a:solidFill>
                  <a:schemeClr val="tx2"/>
                </a:solidFill>
              </a:rPr>
              <a:t>Ω</a:t>
            </a:r>
            <a:r>
              <a:rPr lang="es-ES" sz="1600" dirty="0">
                <a:solidFill>
                  <a:schemeClr val="tx2"/>
                </a:solidFill>
              </a:rPr>
              <a:t>y 1,8k</a:t>
            </a:r>
            <a:r>
              <a:rPr lang="el-GR" sz="1600" dirty="0">
                <a:solidFill>
                  <a:schemeClr val="tx2"/>
                </a:solidFill>
              </a:rPr>
              <a:t>Ω</a:t>
            </a:r>
            <a:r>
              <a:rPr lang="es-ES" sz="1600" dirty="0">
                <a:solidFill>
                  <a:schemeClr val="tx2"/>
                </a:solidFill>
              </a:rPr>
              <a:t>.</a:t>
            </a:r>
          </a:p>
          <a:p>
            <a:pPr algn="just"/>
            <a:endParaRPr lang="es-ES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05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sz="1600" dirty="0">
              <a:solidFill>
                <a:schemeClr val="bg1"/>
              </a:solidFill>
            </a:endParaRPr>
          </a:p>
        </p:txBody>
      </p:sp>
      <p:pic>
        <p:nvPicPr>
          <p:cNvPr id="18" name="cosita final">
            <a:hlinkClick r:id="" action="ppaction://media"/>
            <a:extLst>
              <a:ext uri="{FF2B5EF4-FFF2-40B4-BE49-F238E27FC236}">
                <a16:creationId xmlns:a16="http://schemas.microsoft.com/office/drawing/2014/main" id="{2C498FFF-AB62-3463-55DE-B9ED3AC42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515" y="2428352"/>
            <a:ext cx="7591278" cy="2388089"/>
          </a:xfrm>
          <a:prstGeom prst="rect">
            <a:avLst/>
          </a:prstGeom>
        </p:spPr>
      </p:pic>
      <p:sp>
        <p:nvSpPr>
          <p:cNvPr id="20" name="Cuerda 19">
            <a:extLst>
              <a:ext uri="{FF2B5EF4-FFF2-40B4-BE49-F238E27FC236}">
                <a16:creationId xmlns:a16="http://schemas.microsoft.com/office/drawing/2014/main" id="{DD1A7689-6E15-49CB-7BBD-31F6CF69DAAD}"/>
              </a:ext>
            </a:extLst>
          </p:cNvPr>
          <p:cNvSpPr/>
          <p:nvPr/>
        </p:nvSpPr>
        <p:spPr>
          <a:xfrm rot="5400000">
            <a:off x="1654626" y="2090060"/>
            <a:ext cx="371792" cy="1041678"/>
          </a:xfrm>
          <a:prstGeom prst="chord">
            <a:avLst>
              <a:gd name="adj1" fmla="val 5925977"/>
              <a:gd name="adj2" fmla="val 15352928"/>
            </a:avLst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Cuerda 20">
            <a:extLst>
              <a:ext uri="{FF2B5EF4-FFF2-40B4-BE49-F238E27FC236}">
                <a16:creationId xmlns:a16="http://schemas.microsoft.com/office/drawing/2014/main" id="{58ECFE6D-CB96-D862-E7CF-B7A66DD48F6B}"/>
              </a:ext>
            </a:extLst>
          </p:cNvPr>
          <p:cNvSpPr/>
          <p:nvPr/>
        </p:nvSpPr>
        <p:spPr>
          <a:xfrm rot="21429817">
            <a:off x="663189" y="2991057"/>
            <a:ext cx="482320" cy="1255169"/>
          </a:xfrm>
          <a:prstGeom prst="chord">
            <a:avLst>
              <a:gd name="adj1" fmla="val 5723424"/>
              <a:gd name="adj2" fmla="val 16131454"/>
            </a:avLst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Cuerda 21">
            <a:extLst>
              <a:ext uri="{FF2B5EF4-FFF2-40B4-BE49-F238E27FC236}">
                <a16:creationId xmlns:a16="http://schemas.microsoft.com/office/drawing/2014/main" id="{45D84014-9BC0-1268-4D2A-BBD623379370}"/>
              </a:ext>
            </a:extLst>
          </p:cNvPr>
          <p:cNvSpPr/>
          <p:nvPr/>
        </p:nvSpPr>
        <p:spPr>
          <a:xfrm rot="21299402">
            <a:off x="3257413" y="3075216"/>
            <a:ext cx="356671" cy="1255169"/>
          </a:xfrm>
          <a:prstGeom prst="chord">
            <a:avLst>
              <a:gd name="adj1" fmla="val 5723424"/>
              <a:gd name="adj2" fmla="val 16131454"/>
            </a:avLst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Cuerda 22">
            <a:extLst>
              <a:ext uri="{FF2B5EF4-FFF2-40B4-BE49-F238E27FC236}">
                <a16:creationId xmlns:a16="http://schemas.microsoft.com/office/drawing/2014/main" id="{7CA43DB7-E194-A626-F147-F91720E768A4}"/>
              </a:ext>
            </a:extLst>
          </p:cNvPr>
          <p:cNvSpPr/>
          <p:nvPr/>
        </p:nvSpPr>
        <p:spPr>
          <a:xfrm rot="21443745">
            <a:off x="5867856" y="3091475"/>
            <a:ext cx="315758" cy="1048054"/>
          </a:xfrm>
          <a:prstGeom prst="chord">
            <a:avLst>
              <a:gd name="adj1" fmla="val 5723424"/>
              <a:gd name="adj2" fmla="val 16131454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1C5BAD7-D0D0-3C94-596C-3B343E9E09CA}"/>
              </a:ext>
            </a:extLst>
          </p:cNvPr>
          <p:cNvSpPr txBox="1"/>
          <p:nvPr/>
        </p:nvSpPr>
        <p:spPr>
          <a:xfrm>
            <a:off x="632429" y="4785286"/>
            <a:ext cx="7616364" cy="30777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050" b="1" dirty="0">
                <a:solidFill>
                  <a:schemeClr val="tx2"/>
                </a:solidFill>
              </a:rPr>
              <a:t>               Camino al caos                                     Pasaje del caos al ciclo límite                     Al apagar el osciloscopio    </a:t>
            </a:r>
            <a:endParaRPr lang="es-AR" sz="105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75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7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7458F-F186-FB5D-4D9A-CDD7A6A7C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B916310-4EC4-590E-46A9-F49B4817BC27}"/>
              </a:ext>
            </a:extLst>
          </p:cNvPr>
          <p:cNvSpPr/>
          <p:nvPr/>
        </p:nvSpPr>
        <p:spPr>
          <a:xfrm>
            <a:off x="1940" y="0"/>
            <a:ext cx="9193619" cy="52181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F9EED42-273B-0A3F-6E54-D3DE6FBC8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2064" y="23720"/>
            <a:ext cx="3897195" cy="1154350"/>
          </a:xfrm>
        </p:spPr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Muchas gracias!</a:t>
            </a:r>
            <a:endParaRPr lang="es-AR" dirty="0">
              <a:solidFill>
                <a:schemeClr val="tx2"/>
              </a:solidFill>
            </a:endParaRPr>
          </a:p>
        </p:txBody>
      </p:sp>
      <p:pic>
        <p:nvPicPr>
          <p:cNvPr id="21" name="bifurcacion2">
            <a:hlinkClick r:id="" action="ppaction://media"/>
            <a:extLst>
              <a:ext uri="{FF2B5EF4-FFF2-40B4-BE49-F238E27FC236}">
                <a16:creationId xmlns:a16="http://schemas.microsoft.com/office/drawing/2014/main" id="{72047170-6917-B131-F0F0-A6824D0B7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3170" t="1" r="5747" b="-1"/>
          <a:stretch/>
        </p:blipFill>
        <p:spPr>
          <a:xfrm>
            <a:off x="3778" y="0"/>
            <a:ext cx="4684850" cy="5143500"/>
          </a:xfrm>
          <a:prstGeom prst="rect">
            <a:avLst/>
          </a:prstGeom>
        </p:spPr>
      </p:pic>
      <p:pic>
        <p:nvPicPr>
          <p:cNvPr id="16" name="cosita final">
            <a:hlinkClick r:id="" action="ppaction://media"/>
            <a:extLst>
              <a:ext uri="{FF2B5EF4-FFF2-40B4-BE49-F238E27FC236}">
                <a16:creationId xmlns:a16="http://schemas.microsoft.com/office/drawing/2014/main" id="{934F7D5A-3E69-BF89-C6B5-0E73AD6DAB4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58135" y="626314"/>
            <a:ext cx="4329668" cy="1362041"/>
          </a:xfrm>
          <a:prstGeom prst="rect">
            <a:avLst/>
          </a:prstGeom>
        </p:spPr>
      </p:pic>
      <p:sp>
        <p:nvSpPr>
          <p:cNvPr id="17" name="Cuerda 16">
            <a:extLst>
              <a:ext uri="{FF2B5EF4-FFF2-40B4-BE49-F238E27FC236}">
                <a16:creationId xmlns:a16="http://schemas.microsoft.com/office/drawing/2014/main" id="{0C2B35B5-3CAF-E445-73FE-A0E7E3D8A2D6}"/>
              </a:ext>
            </a:extLst>
          </p:cNvPr>
          <p:cNvSpPr/>
          <p:nvPr/>
        </p:nvSpPr>
        <p:spPr>
          <a:xfrm rot="5400000">
            <a:off x="5416987" y="435996"/>
            <a:ext cx="212051" cy="569387"/>
          </a:xfrm>
          <a:prstGeom prst="chord">
            <a:avLst>
              <a:gd name="adj1" fmla="val 5925977"/>
              <a:gd name="adj2" fmla="val 15352928"/>
            </a:avLst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Cuerda 17">
            <a:extLst>
              <a:ext uri="{FF2B5EF4-FFF2-40B4-BE49-F238E27FC236}">
                <a16:creationId xmlns:a16="http://schemas.microsoft.com/office/drawing/2014/main" id="{0AD4280C-CA71-3C48-F193-A6FF9E01E8F4}"/>
              </a:ext>
            </a:extLst>
          </p:cNvPr>
          <p:cNvSpPr/>
          <p:nvPr/>
        </p:nvSpPr>
        <p:spPr>
          <a:xfrm rot="21429817">
            <a:off x="4862002" y="949394"/>
            <a:ext cx="263639" cy="715883"/>
          </a:xfrm>
          <a:prstGeom prst="chord">
            <a:avLst>
              <a:gd name="adj1" fmla="val 5723424"/>
              <a:gd name="adj2" fmla="val 16131454"/>
            </a:avLst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Cuerda 18">
            <a:extLst>
              <a:ext uri="{FF2B5EF4-FFF2-40B4-BE49-F238E27FC236}">
                <a16:creationId xmlns:a16="http://schemas.microsoft.com/office/drawing/2014/main" id="{CF1393E9-7BA0-F49A-E2FF-80D9C6264BB4}"/>
              </a:ext>
            </a:extLst>
          </p:cNvPr>
          <p:cNvSpPr/>
          <p:nvPr/>
        </p:nvSpPr>
        <p:spPr>
          <a:xfrm rot="21299402">
            <a:off x="6349006" y="1053554"/>
            <a:ext cx="194958" cy="715883"/>
          </a:xfrm>
          <a:prstGeom prst="chord">
            <a:avLst>
              <a:gd name="adj1" fmla="val 5723424"/>
              <a:gd name="adj2" fmla="val 16131454"/>
            </a:avLst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Cuerda 19">
            <a:extLst>
              <a:ext uri="{FF2B5EF4-FFF2-40B4-BE49-F238E27FC236}">
                <a16:creationId xmlns:a16="http://schemas.microsoft.com/office/drawing/2014/main" id="{6E7457D6-7CB2-7B03-ED47-37942721424A}"/>
              </a:ext>
            </a:extLst>
          </p:cNvPr>
          <p:cNvSpPr/>
          <p:nvPr/>
        </p:nvSpPr>
        <p:spPr>
          <a:xfrm rot="21443745">
            <a:off x="7834647" y="996513"/>
            <a:ext cx="172595" cy="597755"/>
          </a:xfrm>
          <a:prstGeom prst="chord">
            <a:avLst>
              <a:gd name="adj1" fmla="val 5723424"/>
              <a:gd name="adj2" fmla="val 16131454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chuattractor60fps">
            <a:hlinkClick r:id="" action="ppaction://media"/>
            <a:extLst>
              <a:ext uri="{FF2B5EF4-FFF2-40B4-BE49-F238E27FC236}">
                <a16:creationId xmlns:a16="http://schemas.microsoft.com/office/drawing/2014/main" id="{0B6238B2-C2AE-9724-92E9-EAE365602DD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03561" y="2593145"/>
            <a:ext cx="4384242" cy="2552551"/>
          </a:xfrm>
          <a:prstGeom prst="rect">
            <a:avLst/>
          </a:prstGeom>
        </p:spPr>
      </p:pic>
      <p:sp>
        <p:nvSpPr>
          <p:cNvPr id="7" name="Google Shape;269;p3">
            <a:extLst>
              <a:ext uri="{FF2B5EF4-FFF2-40B4-BE49-F238E27FC236}">
                <a16:creationId xmlns:a16="http://schemas.microsoft.com/office/drawing/2014/main" id="{4645272D-E028-E715-9B01-11885FB40E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50737" y="486600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3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7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666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7C549-0DF2-68EC-9111-EBCFD4E40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455" y="2119202"/>
            <a:ext cx="5875289" cy="1135764"/>
          </a:xfrm>
        </p:spPr>
        <p:txBody>
          <a:bodyPr/>
          <a:lstStyle/>
          <a:p>
            <a:r>
              <a:rPr lang="es-ES" sz="4000" dirty="0">
                <a:solidFill>
                  <a:schemeClr val="tx2"/>
                </a:solidFill>
              </a:rPr>
              <a:t>Anexos</a:t>
            </a:r>
            <a:endParaRPr lang="es-AR" sz="4000" dirty="0">
              <a:solidFill>
                <a:schemeClr val="tx2"/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0A61AF-9E71-F760-AC1D-6216CBFC73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9831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8E06266-A59D-98E1-745C-58F3C511F8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19</a:t>
            </a:fld>
            <a:endParaRPr lang="es-A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2EB04A-87E5-F23E-F2C2-839DA999C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5194"/>
          <a:stretch/>
        </p:blipFill>
        <p:spPr>
          <a:xfrm>
            <a:off x="38516" y="68984"/>
            <a:ext cx="6315189" cy="5005532"/>
          </a:xfrm>
          <a:prstGeom prst="rect">
            <a:avLst/>
          </a:prstGeom>
        </p:spPr>
      </p:pic>
      <p:sp>
        <p:nvSpPr>
          <p:cNvPr id="5" name="Google Shape;290;g21c70d5e769_0_177">
            <a:extLst>
              <a:ext uri="{FF2B5EF4-FFF2-40B4-BE49-F238E27FC236}">
                <a16:creationId xmlns:a16="http://schemas.microsoft.com/office/drawing/2014/main" id="{9DFA2CB8-5EFB-9B59-3BB0-2743AA328940}"/>
              </a:ext>
            </a:extLst>
          </p:cNvPr>
          <p:cNvSpPr txBox="1"/>
          <p:nvPr/>
        </p:nvSpPr>
        <p:spPr>
          <a:xfrm>
            <a:off x="6138453" y="0"/>
            <a:ext cx="2967031" cy="1376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ECUACIONES DIFERENCIALES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425676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2</a:t>
            </a:fld>
            <a:endParaRPr dirty="0"/>
          </a:p>
        </p:txBody>
      </p:sp>
      <p:sp>
        <p:nvSpPr>
          <p:cNvPr id="2" name="Google Shape;248;p2">
            <a:extLst>
              <a:ext uri="{FF2B5EF4-FFF2-40B4-BE49-F238E27FC236}">
                <a16:creationId xmlns:a16="http://schemas.microsoft.com/office/drawing/2014/main" id="{F50AEDBA-5C54-C8D5-92D8-0193B7AF28C5}"/>
              </a:ext>
            </a:extLst>
          </p:cNvPr>
          <p:cNvSpPr txBox="1">
            <a:spLocks/>
          </p:cNvSpPr>
          <p:nvPr/>
        </p:nvSpPr>
        <p:spPr>
          <a:xfrm>
            <a:off x="1482409" y="1695137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Exo 2"/>
              <a:buNone/>
              <a:defRPr sz="3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Squada One"/>
              <a:buNone/>
              <a:defRPr sz="65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es-AR" sz="4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AGENDA</a:t>
            </a:r>
          </a:p>
        </p:txBody>
      </p:sp>
      <p:cxnSp>
        <p:nvCxnSpPr>
          <p:cNvPr id="8" name="Google Shape;255;p2">
            <a:extLst>
              <a:ext uri="{FF2B5EF4-FFF2-40B4-BE49-F238E27FC236}">
                <a16:creationId xmlns:a16="http://schemas.microsoft.com/office/drawing/2014/main" id="{F10CF251-7421-AB62-C2B7-68169476BAF3}"/>
              </a:ext>
            </a:extLst>
          </p:cNvPr>
          <p:cNvCxnSpPr/>
          <p:nvPr/>
        </p:nvCxnSpPr>
        <p:spPr>
          <a:xfrm>
            <a:off x="5699718" y="2900064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249;p2">
            <a:extLst>
              <a:ext uri="{FF2B5EF4-FFF2-40B4-BE49-F238E27FC236}">
                <a16:creationId xmlns:a16="http://schemas.microsoft.com/office/drawing/2014/main" id="{4C2F18CA-8590-9A09-6C20-B8475611BE0D}"/>
              </a:ext>
            </a:extLst>
          </p:cNvPr>
          <p:cNvSpPr txBox="1">
            <a:spLocks/>
          </p:cNvSpPr>
          <p:nvPr/>
        </p:nvSpPr>
        <p:spPr>
          <a:xfrm>
            <a:off x="167447" y="39151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r">
              <a:buSzPts val="1400"/>
            </a:pPr>
            <a:r>
              <a:rPr lang="es-AR" sz="1800" dirty="0">
                <a:solidFill>
                  <a:schemeClr val="tx2"/>
                </a:solidFill>
                <a:latin typeface="Exo 2" panose="020B0604020202020204" charset="0"/>
              </a:rPr>
              <a:t>INTRODUCCIÓN</a:t>
            </a:r>
          </a:p>
        </p:txBody>
      </p:sp>
      <p:sp>
        <p:nvSpPr>
          <p:cNvPr id="15" name="Google Shape;250;p2">
            <a:extLst>
              <a:ext uri="{FF2B5EF4-FFF2-40B4-BE49-F238E27FC236}">
                <a16:creationId xmlns:a16="http://schemas.microsoft.com/office/drawing/2014/main" id="{2B483678-52CC-D257-7EE7-41630D47F992}"/>
              </a:ext>
            </a:extLst>
          </p:cNvPr>
          <p:cNvSpPr txBox="1">
            <a:spLocks/>
          </p:cNvSpPr>
          <p:nvPr/>
        </p:nvSpPr>
        <p:spPr>
          <a:xfrm>
            <a:off x="167447" y="105807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1400"/>
            </a:pPr>
            <a:r>
              <a:rPr lang="es-ES" sz="1800" b="1" dirty="0">
                <a:solidFill>
                  <a:schemeClr val="tx2"/>
                </a:solidFill>
                <a:latin typeface="Exo 2" panose="020B0604020202020204" charset="0"/>
              </a:rPr>
              <a:t>MONTAJE  CIRCUITO CHUA</a:t>
            </a:r>
            <a:endParaRPr lang="es-AR" sz="1800" b="1" dirty="0">
              <a:solidFill>
                <a:schemeClr val="tx2"/>
              </a:solidFill>
              <a:latin typeface="Exo 2" panose="020B0604020202020204" charset="0"/>
            </a:endParaRPr>
          </a:p>
        </p:txBody>
      </p:sp>
      <p:sp>
        <p:nvSpPr>
          <p:cNvPr id="18" name="Google Shape;251;p2">
            <a:extLst>
              <a:ext uri="{FF2B5EF4-FFF2-40B4-BE49-F238E27FC236}">
                <a16:creationId xmlns:a16="http://schemas.microsoft.com/office/drawing/2014/main" id="{F1C3AB76-C073-D898-CCFE-E9A6CA0318A6}"/>
              </a:ext>
            </a:extLst>
          </p:cNvPr>
          <p:cNvSpPr txBox="1">
            <a:spLocks/>
          </p:cNvSpPr>
          <p:nvPr/>
        </p:nvSpPr>
        <p:spPr>
          <a:xfrm>
            <a:off x="1847824" y="39151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4800"/>
            </a:pPr>
            <a:r>
              <a:rPr lang="es" sz="3200" b="1" dirty="0">
                <a:solidFill>
                  <a:schemeClr val="tx2"/>
                </a:solidFill>
                <a:latin typeface="Exo 2" panose="020B0604020202020204" charset="0"/>
              </a:rPr>
              <a:t>01</a:t>
            </a:r>
          </a:p>
        </p:txBody>
      </p:sp>
      <p:sp>
        <p:nvSpPr>
          <p:cNvPr id="19" name="Google Shape;252;p2">
            <a:extLst>
              <a:ext uri="{FF2B5EF4-FFF2-40B4-BE49-F238E27FC236}">
                <a16:creationId xmlns:a16="http://schemas.microsoft.com/office/drawing/2014/main" id="{B66B7F94-6691-0FDE-490B-337A4904A9FF}"/>
              </a:ext>
            </a:extLst>
          </p:cNvPr>
          <p:cNvSpPr txBox="1">
            <a:spLocks/>
          </p:cNvSpPr>
          <p:nvPr/>
        </p:nvSpPr>
        <p:spPr>
          <a:xfrm>
            <a:off x="2668609" y="26617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800"/>
            </a:pPr>
            <a:r>
              <a:rPr lang="es" sz="3200" b="1" dirty="0">
                <a:solidFill>
                  <a:schemeClr val="tx2"/>
                </a:solidFill>
                <a:latin typeface="Exo 2" panose="020B0604020202020204" charset="0"/>
              </a:rPr>
              <a:t>03</a:t>
            </a:r>
          </a:p>
        </p:txBody>
      </p:sp>
      <p:sp>
        <p:nvSpPr>
          <p:cNvPr id="20" name="Google Shape;253;p2">
            <a:extLst>
              <a:ext uri="{FF2B5EF4-FFF2-40B4-BE49-F238E27FC236}">
                <a16:creationId xmlns:a16="http://schemas.microsoft.com/office/drawing/2014/main" id="{97A56CCB-AC5B-E1E9-4052-D1545B8B512A}"/>
              </a:ext>
            </a:extLst>
          </p:cNvPr>
          <p:cNvSpPr txBox="1">
            <a:spLocks/>
          </p:cNvSpPr>
          <p:nvPr/>
        </p:nvSpPr>
        <p:spPr>
          <a:xfrm>
            <a:off x="1882557" y="105807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4800"/>
            </a:pPr>
            <a:r>
              <a:rPr lang="es" sz="3200" b="1">
                <a:solidFill>
                  <a:schemeClr val="tx2"/>
                </a:solidFill>
                <a:latin typeface="Exo 2" panose="020B0604020202020204" charset="0"/>
              </a:rPr>
              <a:t>02</a:t>
            </a:r>
            <a:endParaRPr lang="es" sz="3200" b="1" dirty="0">
              <a:solidFill>
                <a:schemeClr val="tx2"/>
              </a:solidFill>
              <a:latin typeface="Exo 2" panose="020B0604020202020204" charset="0"/>
            </a:endParaRPr>
          </a:p>
        </p:txBody>
      </p:sp>
      <p:sp>
        <p:nvSpPr>
          <p:cNvPr id="21" name="Google Shape;256;p2">
            <a:extLst>
              <a:ext uri="{FF2B5EF4-FFF2-40B4-BE49-F238E27FC236}">
                <a16:creationId xmlns:a16="http://schemas.microsoft.com/office/drawing/2014/main" id="{462B53CB-E737-2138-9355-C1E11F7D19D9}"/>
              </a:ext>
            </a:extLst>
          </p:cNvPr>
          <p:cNvSpPr txBox="1">
            <a:spLocks/>
          </p:cNvSpPr>
          <p:nvPr/>
        </p:nvSpPr>
        <p:spPr>
          <a:xfrm>
            <a:off x="2649480" y="337787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800"/>
            </a:pPr>
            <a:r>
              <a:rPr lang="es" sz="3200" b="1" dirty="0">
                <a:solidFill>
                  <a:schemeClr val="tx2"/>
                </a:solidFill>
                <a:latin typeface="Exo 2" panose="020B0604020202020204" charset="0"/>
              </a:rPr>
              <a:t>04</a:t>
            </a:r>
          </a:p>
        </p:txBody>
      </p:sp>
      <p:sp>
        <p:nvSpPr>
          <p:cNvPr id="22" name="Google Shape;256;p2">
            <a:extLst>
              <a:ext uri="{FF2B5EF4-FFF2-40B4-BE49-F238E27FC236}">
                <a16:creationId xmlns:a16="http://schemas.microsoft.com/office/drawing/2014/main" id="{3182F1EB-7DEE-25A6-AD0D-1F85DB7A6896}"/>
              </a:ext>
            </a:extLst>
          </p:cNvPr>
          <p:cNvSpPr txBox="1">
            <a:spLocks/>
          </p:cNvSpPr>
          <p:nvPr/>
        </p:nvSpPr>
        <p:spPr>
          <a:xfrm>
            <a:off x="2649480" y="4085422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800"/>
            </a:pPr>
            <a:r>
              <a:rPr lang="es" sz="3200" b="1" dirty="0">
                <a:solidFill>
                  <a:schemeClr val="tx2"/>
                </a:solidFill>
                <a:latin typeface="Exo 2" panose="020B0604020202020204" charset="0"/>
              </a:rPr>
              <a:t>05</a:t>
            </a:r>
          </a:p>
        </p:txBody>
      </p:sp>
      <p:sp>
        <p:nvSpPr>
          <p:cNvPr id="32" name="Google Shape;259;p2">
            <a:extLst>
              <a:ext uri="{FF2B5EF4-FFF2-40B4-BE49-F238E27FC236}">
                <a16:creationId xmlns:a16="http://schemas.microsoft.com/office/drawing/2014/main" id="{E0E90A54-26A0-4BA6-3CEB-AA81D0CC59D5}"/>
              </a:ext>
            </a:extLst>
          </p:cNvPr>
          <p:cNvSpPr txBox="1">
            <a:spLocks/>
          </p:cNvSpPr>
          <p:nvPr/>
        </p:nvSpPr>
        <p:spPr>
          <a:xfrm>
            <a:off x="3393493" y="340261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s-AR" sz="1800" b="1" dirty="0">
                <a:solidFill>
                  <a:schemeClr val="tx2"/>
                </a:solidFill>
                <a:latin typeface="Exo 2" panose="020B0604020202020204" charset="0"/>
              </a:rPr>
              <a:t>RESULTADOS</a:t>
            </a:r>
          </a:p>
        </p:txBody>
      </p:sp>
      <p:sp>
        <p:nvSpPr>
          <p:cNvPr id="33" name="Google Shape;260;p2">
            <a:extLst>
              <a:ext uri="{FF2B5EF4-FFF2-40B4-BE49-F238E27FC236}">
                <a16:creationId xmlns:a16="http://schemas.microsoft.com/office/drawing/2014/main" id="{21C6F269-CBCF-BE97-7001-64E5F96F9E4F}"/>
              </a:ext>
            </a:extLst>
          </p:cNvPr>
          <p:cNvSpPr txBox="1">
            <a:spLocks/>
          </p:cNvSpPr>
          <p:nvPr/>
        </p:nvSpPr>
        <p:spPr>
          <a:xfrm>
            <a:off x="3393493" y="273180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s-ES" sz="1800" b="1" dirty="0">
                <a:solidFill>
                  <a:schemeClr val="tx2"/>
                </a:solidFill>
                <a:latin typeface="Exo 2" panose="020B0604020202020204" charset="0"/>
              </a:rPr>
              <a:t>MÉTODOS</a:t>
            </a:r>
            <a:endParaRPr lang="es-AR" sz="1800" b="1" dirty="0">
              <a:solidFill>
                <a:schemeClr val="tx2"/>
              </a:solidFill>
              <a:latin typeface="Exo 2" panose="020B0604020202020204" charset="0"/>
            </a:endParaRPr>
          </a:p>
        </p:txBody>
      </p:sp>
      <p:sp>
        <p:nvSpPr>
          <p:cNvPr id="34" name="Google Shape;260;p2">
            <a:extLst>
              <a:ext uri="{FF2B5EF4-FFF2-40B4-BE49-F238E27FC236}">
                <a16:creationId xmlns:a16="http://schemas.microsoft.com/office/drawing/2014/main" id="{66FC1BFF-7D95-5F27-9E48-D4C1D1A1BEC9}"/>
              </a:ext>
            </a:extLst>
          </p:cNvPr>
          <p:cNvSpPr txBox="1">
            <a:spLocks/>
          </p:cNvSpPr>
          <p:nvPr/>
        </p:nvSpPr>
        <p:spPr>
          <a:xfrm>
            <a:off x="3393493" y="409179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400"/>
            </a:pPr>
            <a:r>
              <a:rPr lang="es-AR" sz="1800" b="1" dirty="0">
                <a:solidFill>
                  <a:schemeClr val="tx2"/>
                </a:solidFill>
                <a:latin typeface="Exo 2" panose="020B0604020202020204" charset="0"/>
              </a:rPr>
              <a:t>CONCLUSIONES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374EBAEE-1C8F-736C-94F3-607ED85C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67928A49-440A-E2BB-6E57-06A6E8E1933E}"/>
              </a:ext>
            </a:extLst>
          </p:cNvPr>
          <p:cNvGrpSpPr/>
          <p:nvPr/>
        </p:nvGrpSpPr>
        <p:grpSpPr>
          <a:xfrm>
            <a:off x="1434264" y="3090856"/>
            <a:ext cx="1236464" cy="1869307"/>
            <a:chOff x="1320348" y="1457699"/>
            <a:chExt cx="1753978" cy="2922755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5C17E450-EF58-20E0-D463-92D413CF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64" t="3690" r="5023" b="1310"/>
            <a:stretch/>
          </p:blipFill>
          <p:spPr>
            <a:xfrm>
              <a:off x="1363962" y="1457699"/>
              <a:ext cx="1710364" cy="2922755"/>
            </a:xfrm>
            <a:prstGeom prst="rect">
              <a:avLst/>
            </a:prstGeom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92B9D749-3556-C31E-563B-EF442D851819}"/>
                </a:ext>
              </a:extLst>
            </p:cNvPr>
            <p:cNvSpPr txBox="1"/>
            <p:nvPr/>
          </p:nvSpPr>
          <p:spPr>
            <a:xfrm>
              <a:off x="1379653" y="4102189"/>
              <a:ext cx="821059" cy="17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2,5k</a:t>
              </a:r>
              <a:r>
                <a:rPr lang="el-G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Ω</a:t>
              </a:r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 </a:t>
              </a:r>
              <a:r>
                <a:rPr lang="es-ES" sz="600" b="1" dirty="0" err="1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pot</a:t>
              </a:r>
              <a:endParaRPr lang="es-AR" sz="6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B7DFF2F1-A53D-ED6D-B1E5-C5D279A32F03}"/>
                </a:ext>
              </a:extLst>
            </p:cNvPr>
            <p:cNvSpPr txBox="1"/>
            <p:nvPr/>
          </p:nvSpPr>
          <p:spPr>
            <a:xfrm>
              <a:off x="2458653" y="1783510"/>
              <a:ext cx="529312" cy="170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100</a:t>
              </a:r>
              <a:r>
                <a:rPr lang="el-G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Ω</a:t>
              </a:r>
              <a:endParaRPr lang="es-AR" sz="6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7D0D54E1-BD5A-1057-E38A-7400C1EB7493}"/>
                </a:ext>
              </a:extLst>
            </p:cNvPr>
            <p:cNvSpPr txBox="1"/>
            <p:nvPr/>
          </p:nvSpPr>
          <p:spPr>
            <a:xfrm>
              <a:off x="2406462" y="2298661"/>
              <a:ext cx="552218" cy="288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1k</a:t>
              </a:r>
              <a:r>
                <a:rPr lang="el-G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Ω</a:t>
              </a:r>
              <a:endParaRPr lang="es-AR" sz="6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4FA76793-835E-6867-976E-A68AC24D6DBB}"/>
                </a:ext>
              </a:extLst>
            </p:cNvPr>
            <p:cNvSpPr txBox="1"/>
            <p:nvPr/>
          </p:nvSpPr>
          <p:spPr>
            <a:xfrm>
              <a:off x="1363963" y="3125062"/>
              <a:ext cx="625651" cy="288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1k</a:t>
              </a:r>
              <a:r>
                <a:rPr lang="el-G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Ω</a:t>
              </a:r>
              <a:endParaRPr lang="es-AR" sz="6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F4E489C-E051-2817-6EE8-7F25BC3C7F05}"/>
                </a:ext>
              </a:extLst>
            </p:cNvPr>
            <p:cNvSpPr txBox="1"/>
            <p:nvPr/>
          </p:nvSpPr>
          <p:spPr>
            <a:xfrm>
              <a:off x="1320348" y="3546398"/>
              <a:ext cx="583814" cy="170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100nF</a:t>
              </a:r>
              <a:endParaRPr lang="es-AR" sz="6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D7673500-385B-B51D-60BE-177FDF3809D5}"/>
              </a:ext>
            </a:extLst>
          </p:cNvPr>
          <p:cNvGrpSpPr/>
          <p:nvPr/>
        </p:nvGrpSpPr>
        <p:grpSpPr>
          <a:xfrm>
            <a:off x="3689716" y="1011122"/>
            <a:ext cx="5122409" cy="2719748"/>
            <a:chOff x="764613" y="1320489"/>
            <a:chExt cx="8319241" cy="4920682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BB0927BA-9DB6-55E8-4485-46E080CA9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29" t="1876" r="1036"/>
            <a:stretch/>
          </p:blipFill>
          <p:spPr>
            <a:xfrm>
              <a:off x="764613" y="1320489"/>
              <a:ext cx="8319241" cy="4920682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9A69BB4D-445F-64E7-CC2F-ACEC80AFB315}"/>
                </a:ext>
              </a:extLst>
            </p:cNvPr>
            <p:cNvGrpSpPr/>
            <p:nvPr/>
          </p:nvGrpSpPr>
          <p:grpSpPr>
            <a:xfrm>
              <a:off x="1074394" y="1981084"/>
              <a:ext cx="7303359" cy="2218433"/>
              <a:chOff x="1740107" y="1588729"/>
              <a:chExt cx="7985520" cy="2410229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B25F3F2-D9C8-F6B6-151E-4BD7C5AE310D}"/>
                  </a:ext>
                </a:extLst>
              </p:cNvPr>
              <p:cNvSpPr txBox="1"/>
              <p:nvPr/>
            </p:nvSpPr>
            <p:spPr>
              <a:xfrm>
                <a:off x="8729678" y="2862697"/>
                <a:ext cx="625766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220</a:t>
                </a:r>
                <a:r>
                  <a:rPr lang="el-GR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Ω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4E7A306-18EB-7235-2109-64ADC35B2E19}"/>
                  </a:ext>
                </a:extLst>
              </p:cNvPr>
              <p:cNvSpPr txBox="1"/>
              <p:nvPr/>
            </p:nvSpPr>
            <p:spPr>
              <a:xfrm>
                <a:off x="8239474" y="3666780"/>
                <a:ext cx="625766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220</a:t>
                </a:r>
                <a:r>
                  <a:rPr lang="el-GR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Ω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267E016-67D4-3567-51AB-8FC2C5E0B61E}"/>
                  </a:ext>
                </a:extLst>
              </p:cNvPr>
              <p:cNvSpPr txBox="1"/>
              <p:nvPr/>
            </p:nvSpPr>
            <p:spPr>
              <a:xfrm>
                <a:off x="9064976" y="3168477"/>
                <a:ext cx="660651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2,2k</a:t>
                </a:r>
                <a:r>
                  <a:rPr lang="el-GR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Ω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7B57451-1893-FDFE-777F-0125401105E9}"/>
                  </a:ext>
                </a:extLst>
              </p:cNvPr>
              <p:cNvSpPr txBox="1"/>
              <p:nvPr/>
            </p:nvSpPr>
            <p:spPr>
              <a:xfrm>
                <a:off x="5435597" y="2487611"/>
                <a:ext cx="625766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22k</a:t>
                </a:r>
                <a:r>
                  <a:rPr lang="el-GR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Ω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5207DF75-9026-EE65-6C71-7E3CADD17604}"/>
                  </a:ext>
                </a:extLst>
              </p:cNvPr>
              <p:cNvSpPr txBox="1"/>
              <p:nvPr/>
            </p:nvSpPr>
            <p:spPr>
              <a:xfrm>
                <a:off x="6003156" y="3275109"/>
                <a:ext cx="625766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22k</a:t>
                </a:r>
                <a:r>
                  <a:rPr lang="el-GR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Ω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B716A20-554F-B382-7648-14390EA290F2}"/>
                  </a:ext>
                </a:extLst>
              </p:cNvPr>
              <p:cNvSpPr txBox="1"/>
              <p:nvPr/>
            </p:nvSpPr>
            <p:spPr>
              <a:xfrm>
                <a:off x="5136511" y="3571064"/>
                <a:ext cx="660651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3,3k</a:t>
                </a:r>
                <a:r>
                  <a:rPr lang="el-GR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Ω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31C4BAF-3F79-A880-3C74-1390E225936D}"/>
                  </a:ext>
                </a:extLst>
              </p:cNvPr>
              <p:cNvSpPr txBox="1"/>
              <p:nvPr/>
            </p:nvSpPr>
            <p:spPr>
              <a:xfrm>
                <a:off x="4566776" y="3658734"/>
                <a:ext cx="609665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10nF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6101EE19-F4CF-FF61-3449-344FC937A6E3}"/>
                  </a:ext>
                </a:extLst>
              </p:cNvPr>
              <p:cNvSpPr txBox="1"/>
              <p:nvPr/>
            </p:nvSpPr>
            <p:spPr>
              <a:xfrm>
                <a:off x="2877338" y="3658734"/>
                <a:ext cx="682118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100nF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0CF00E19-27D5-3A90-08A0-DC3F462655A2}"/>
                  </a:ext>
                </a:extLst>
              </p:cNvPr>
              <p:cNvSpPr txBox="1"/>
              <p:nvPr/>
            </p:nvSpPr>
            <p:spPr>
              <a:xfrm>
                <a:off x="1740107" y="3168477"/>
                <a:ext cx="663333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18mH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8FB13878-3861-4DCB-601C-81DDCC871E3D}"/>
                  </a:ext>
                </a:extLst>
              </p:cNvPr>
              <p:cNvSpPr txBox="1"/>
              <p:nvPr/>
            </p:nvSpPr>
            <p:spPr>
              <a:xfrm>
                <a:off x="3468132" y="1588729"/>
                <a:ext cx="553316" cy="332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2k</a:t>
                </a:r>
                <a:r>
                  <a:rPr lang="el-GR" sz="600" b="1" dirty="0">
                    <a:solidFill>
                      <a:schemeClr val="bg2">
                        <a:lumMod val="50000"/>
                      </a:schemeClr>
                    </a:solidFill>
                    <a:highlight>
                      <a:srgbClr val="00FFFF"/>
                    </a:highlight>
                  </a:rPr>
                  <a:t>Ω</a:t>
                </a:r>
                <a:endParaRPr lang="es-A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endParaRPr>
              </a:p>
            </p:txBody>
          </p:sp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CCDE505-EB51-6ADA-56C7-5022AB545C35}"/>
                </a:ext>
              </a:extLst>
            </p:cNvPr>
            <p:cNvSpPr txBox="1"/>
            <p:nvPr/>
          </p:nvSpPr>
          <p:spPr>
            <a:xfrm>
              <a:off x="5347306" y="4281012"/>
              <a:ext cx="702354" cy="305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0,1 </a:t>
              </a:r>
              <a:r>
                <a:rPr lang="el-G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μ</a:t>
              </a:r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F</a:t>
              </a:r>
              <a:endParaRPr lang="es-AR" sz="6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endParaRP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13A1E065-50D3-6A24-7CD1-7D2CFD072A06}"/>
                </a:ext>
              </a:extLst>
            </p:cNvPr>
            <p:cNvSpPr txBox="1"/>
            <p:nvPr/>
          </p:nvSpPr>
          <p:spPr>
            <a:xfrm>
              <a:off x="8414176" y="4207792"/>
              <a:ext cx="669678" cy="305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0,1 </a:t>
              </a:r>
              <a:r>
                <a:rPr lang="el-GR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μ</a:t>
              </a:r>
              <a:r>
                <a:rPr lang="es-ES" sz="600" b="1" dirty="0">
                  <a:solidFill>
                    <a:schemeClr val="bg2">
                      <a:lumMod val="50000"/>
                    </a:schemeClr>
                  </a:solidFill>
                  <a:highlight>
                    <a:srgbClr val="00FFFF"/>
                  </a:highlight>
                </a:rPr>
                <a:t>F</a:t>
              </a:r>
              <a:endParaRPr lang="es-AR" sz="6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endParaRPr>
            </a:p>
          </p:txBody>
        </p:sp>
      </p:grpSp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A782CD81-E7E0-0576-25C4-5A553713F8BC}"/>
              </a:ext>
            </a:extLst>
          </p:cNvPr>
          <p:cNvSpPr txBox="1"/>
          <p:nvPr/>
        </p:nvSpPr>
        <p:spPr>
          <a:xfrm>
            <a:off x="3706745" y="77641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DETALLE CIRCUITO CHUA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5EB53EC-5073-3AD2-8A3A-FADD2EEFBEC7}"/>
              </a:ext>
            </a:extLst>
          </p:cNvPr>
          <p:cNvSpPr/>
          <p:nvPr/>
        </p:nvSpPr>
        <p:spPr>
          <a:xfrm>
            <a:off x="5902035" y="1376245"/>
            <a:ext cx="2847297" cy="1945044"/>
          </a:xfrm>
          <a:prstGeom prst="rect">
            <a:avLst/>
          </a:prstGeom>
          <a:noFill/>
          <a:ln w="3492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631D9C5-FC83-EF59-5DC5-E0962D212DC6}"/>
              </a:ext>
            </a:extLst>
          </p:cNvPr>
          <p:cNvSpPr txBox="1"/>
          <p:nvPr/>
        </p:nvSpPr>
        <p:spPr>
          <a:xfrm>
            <a:off x="7063490" y="1101332"/>
            <a:ext cx="1289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3"/>
                </a:solidFill>
              </a:rPr>
              <a:t>DIODO CHUA</a:t>
            </a:r>
            <a:endParaRPr lang="es-AR" sz="1200" b="1" dirty="0">
              <a:solidFill>
                <a:schemeClr val="accent3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17CAC-65D5-8F12-6F45-F4611D7ADA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830"/>
          <a:stretch/>
        </p:blipFill>
        <p:spPr>
          <a:xfrm>
            <a:off x="388292" y="1034796"/>
            <a:ext cx="2282436" cy="170508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B8485EE-B0BD-10C3-4FC7-B86DFCB48050}"/>
              </a:ext>
            </a:extLst>
          </p:cNvPr>
          <p:cNvSpPr/>
          <p:nvPr/>
        </p:nvSpPr>
        <p:spPr>
          <a:xfrm>
            <a:off x="2157657" y="1560122"/>
            <a:ext cx="373711" cy="612252"/>
          </a:xfrm>
          <a:prstGeom prst="rect">
            <a:avLst/>
          </a:prstGeom>
          <a:noFill/>
          <a:ln w="3492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39503C8A-9937-A036-AB04-381227820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680" y="3412041"/>
            <a:ext cx="561975" cy="590550"/>
          </a:xfrm>
          <a:prstGeom prst="rect">
            <a:avLst/>
          </a:prstGeom>
        </p:spPr>
      </p:pic>
      <p:sp>
        <p:nvSpPr>
          <p:cNvPr id="45" name="Flecha: a la derecha con bandas 44">
            <a:extLst>
              <a:ext uri="{FF2B5EF4-FFF2-40B4-BE49-F238E27FC236}">
                <a16:creationId xmlns:a16="http://schemas.microsoft.com/office/drawing/2014/main" id="{03581D2C-B308-F758-50E2-9130099C4F2C}"/>
              </a:ext>
            </a:extLst>
          </p:cNvPr>
          <p:cNvSpPr/>
          <p:nvPr/>
        </p:nvSpPr>
        <p:spPr>
          <a:xfrm>
            <a:off x="1139169" y="3857082"/>
            <a:ext cx="335940" cy="26910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Flecha: a la derecha con bandas 45">
            <a:extLst>
              <a:ext uri="{FF2B5EF4-FFF2-40B4-BE49-F238E27FC236}">
                <a16:creationId xmlns:a16="http://schemas.microsoft.com/office/drawing/2014/main" id="{CA176130-CF73-53E0-9D3E-C44E5CAB5300}"/>
              </a:ext>
            </a:extLst>
          </p:cNvPr>
          <p:cNvSpPr/>
          <p:nvPr/>
        </p:nvSpPr>
        <p:spPr>
          <a:xfrm>
            <a:off x="3048334" y="1849930"/>
            <a:ext cx="335940" cy="26910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941BE0C-446C-263E-8C78-2750B5911CB0}"/>
              </a:ext>
            </a:extLst>
          </p:cNvPr>
          <p:cNvSpPr/>
          <p:nvPr/>
        </p:nvSpPr>
        <p:spPr>
          <a:xfrm>
            <a:off x="4440093" y="1011122"/>
            <a:ext cx="809294" cy="549000"/>
          </a:xfrm>
          <a:prstGeom prst="ellipse">
            <a:avLst/>
          </a:prstGeom>
          <a:noFill/>
          <a:ln w="3492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CDCDEBF-4E24-65E2-4AFE-D9AD922CA07C}"/>
              </a:ext>
            </a:extLst>
          </p:cNvPr>
          <p:cNvSpPr txBox="1"/>
          <p:nvPr/>
        </p:nvSpPr>
        <p:spPr>
          <a:xfrm>
            <a:off x="5165154" y="980435"/>
            <a:ext cx="18707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solidFill>
                  <a:schemeClr val="accent3"/>
                </a:solidFill>
              </a:rPr>
              <a:t>Variable independiente</a:t>
            </a:r>
            <a:endParaRPr lang="es-AR" sz="900" b="1" dirty="0">
              <a:solidFill>
                <a:schemeClr val="accent3"/>
              </a:solidFill>
            </a:endParaRP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EE2E7828-2C90-5AC5-3076-1D8EDCC0D316}"/>
              </a:ext>
            </a:extLst>
          </p:cNvPr>
          <p:cNvSpPr/>
          <p:nvPr/>
        </p:nvSpPr>
        <p:spPr>
          <a:xfrm>
            <a:off x="4300733" y="2024357"/>
            <a:ext cx="139360" cy="14801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6D10398E-9627-538E-6A34-D1FF1C5F81B7}"/>
              </a:ext>
            </a:extLst>
          </p:cNvPr>
          <p:cNvSpPr/>
          <p:nvPr/>
        </p:nvSpPr>
        <p:spPr>
          <a:xfrm>
            <a:off x="5235986" y="2017867"/>
            <a:ext cx="139360" cy="14801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5AA1E61-1347-9EA3-3991-61EA6459BFE7}"/>
              </a:ext>
            </a:extLst>
          </p:cNvPr>
          <p:cNvSpPr txBox="1"/>
          <p:nvPr/>
        </p:nvSpPr>
        <p:spPr>
          <a:xfrm>
            <a:off x="4439166" y="1924186"/>
            <a:ext cx="82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chemeClr val="accent3"/>
                </a:solidFill>
              </a:rPr>
              <a:t>Puntos de Medición</a:t>
            </a:r>
            <a:endParaRPr lang="es-AR" sz="900" b="1" dirty="0">
              <a:solidFill>
                <a:schemeClr val="accent3"/>
              </a:solidFill>
            </a:endParaRPr>
          </a:p>
        </p:txBody>
      </p:sp>
      <p:sp>
        <p:nvSpPr>
          <p:cNvPr id="59" name="Google Shape;269;p3">
            <a:extLst>
              <a:ext uri="{FF2B5EF4-FFF2-40B4-BE49-F238E27FC236}">
                <a16:creationId xmlns:a16="http://schemas.microsoft.com/office/drawing/2014/main" id="{F309D939-C902-1F2E-C9C4-7655627E7C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43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62B0C2E5-8CC0-FC3D-BD26-D57F2EC2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9B31D1DF-1FBE-A160-2177-7230885D3E5F}"/>
              </a:ext>
            </a:extLst>
          </p:cNvPr>
          <p:cNvSpPr txBox="1"/>
          <p:nvPr/>
        </p:nvSpPr>
        <p:spPr>
          <a:xfrm>
            <a:off x="283315" y="136826"/>
            <a:ext cx="790945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i="0" u="none" strike="noStrike" cap="none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MEDICION CORRIENTE DIODO CHUA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0BD30812-ACBC-1543-D01C-7FBE161962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81" t="76369"/>
          <a:stretch/>
        </p:blipFill>
        <p:spPr>
          <a:xfrm>
            <a:off x="364015" y="1240445"/>
            <a:ext cx="3952967" cy="450246"/>
          </a:xfrm>
          <a:prstGeom prst="rect">
            <a:avLst/>
          </a:prstGeom>
        </p:spPr>
      </p:pic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C99CD70E-224A-5B93-A42E-88C1D59AE0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21</a:t>
            </a:fld>
            <a:endParaRPr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976647-EFF9-48D2-8807-E9458D0BC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15" y="1838254"/>
            <a:ext cx="3195787" cy="2811678"/>
          </a:xfrm>
          <a:prstGeom prst="rect">
            <a:avLst/>
          </a:prstGeom>
          <a:ln>
            <a:solidFill>
              <a:srgbClr val="000000"/>
            </a:solidFill>
          </a:ln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CED0E4C-2D4D-BFE1-549D-4463C816BD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246745"/>
              </p:ext>
            </p:extLst>
          </p:nvPr>
        </p:nvGraphicFramePr>
        <p:xfrm>
          <a:off x="3888865" y="1848110"/>
          <a:ext cx="3733063" cy="280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6" imgW="4390885" imgH="3295630" progId="Acrobat.Document.DC">
                  <p:embed/>
                </p:oleObj>
              </mc:Choice>
              <mc:Fallback>
                <p:oleObj name="Acrobat Document" r:id="rId6" imgW="4390885" imgH="3295630" progId="Acrobat.Document.DC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5C813793-0E78-4987-87EB-B1C9D05BA8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8865" y="1848110"/>
                        <a:ext cx="3733063" cy="2801821"/>
                      </a:xfrm>
                      <a:prstGeom prst="rect">
                        <a:avLst/>
                      </a:prstGeom>
                      <a:ln w="9525">
                        <a:solidFill>
                          <a:srgbClr val="0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0769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E8833E5B-AA68-8E86-DA18-FD6CF08A4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E63A3888-5CDD-B92E-98CC-5413E2783866}"/>
              </a:ext>
            </a:extLst>
          </p:cNvPr>
          <p:cNvSpPr txBox="1"/>
          <p:nvPr/>
        </p:nvSpPr>
        <p:spPr>
          <a:xfrm>
            <a:off x="160915" y="0"/>
            <a:ext cx="790945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i="0" u="none" strike="noStrike" cap="none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RE</a:t>
            </a: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FERENCIAS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F6770BF9-5728-84B3-354D-B578CD6162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22</a:t>
            </a:fld>
            <a:endParaRPr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974C2C-AC58-5285-AAB6-9FEFD3C69798}"/>
              </a:ext>
            </a:extLst>
          </p:cNvPr>
          <p:cNvSpPr txBox="1"/>
          <p:nvPr/>
        </p:nvSpPr>
        <p:spPr>
          <a:xfrm>
            <a:off x="160915" y="679684"/>
            <a:ext cx="8822169" cy="440120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Matsumoto, Takashi (December 1984). </a:t>
            </a:r>
            <a:r>
              <a:rPr lang="en-US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 Chaotic Attractor from Chua's Circuit“</a:t>
            </a:r>
            <a:endParaRPr lang="en-US" b="0" i="0" u="none" strike="noStrike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171450" indent="-171450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Robust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OP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Amp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Realization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Chua’s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Circuit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”, Michael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Kenedy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College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Dublin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Introducing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chaotic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circuits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undergraduate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electronic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course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- Cherif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Aissi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Louisiana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at Lafayette,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College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- Lafayette, USA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Review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Chaotic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circuits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Simulation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Implementation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- Cherif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Aissi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and Demetrios Kazakos -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College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University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Louisiana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at Lafayette, USA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Estudio de dos circuitos caóticos - G. Conde S., G. M. Ramírez A. - Carrera de Física, U.M.S.A - La Paz, Bolivia.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Knotted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periodic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orbits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Chua’s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circuit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Kocarev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Tasev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Dimovski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Chua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Topological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chaotic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time series data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Belousov-Zhabotinshkii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reaction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Nonlinear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dynamics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and chaos :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applications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to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physics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biology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chemistry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Includes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bibliographical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references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index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 Steven H. (Steven Henry)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author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Strogatz.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Second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edition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 Boulder, CO :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Westview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Press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a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member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Perseus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Books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[2015].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Simple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mathematical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very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complicated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dynamics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 Robert May.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261.5560 (jun. de 1976)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Quantitative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universality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class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nonlinear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transformations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. Mitchell J.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Feigenbaum.Journal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Statistical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Physics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19.1 (jul. de 1978)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Chaising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Chaos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RL-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Diode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Circuit.Sabieh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Anwar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Junaid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Alam.LUMS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School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Engineering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(mar. de 2010).</a:t>
            </a:r>
          </a:p>
          <a:p>
            <a:pPr marL="171450" indent="-171450" algn="just" rtl="0" fontAlgn="base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Estudio del caos en circuito RL con diodo. Nicolás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Arcuschin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Moreno, Zoe Zaidán, </a:t>
            </a:r>
            <a:r>
              <a:rPr lang="es-AR" b="0" i="0" u="none" strike="noStrike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FCEyN</a:t>
            </a:r>
            <a:r>
              <a:rPr lang="es-AR" b="0" i="0" u="none" strike="noStrike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UBA.</a:t>
            </a:r>
          </a:p>
          <a:p>
            <a:pPr marL="1714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</a:t>
            </a: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77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44F57087-ABA9-B721-1840-1D413141F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4FA0A739-54D0-686B-5946-795601C0EDC4}"/>
              </a:ext>
            </a:extLst>
          </p:cNvPr>
          <p:cNvSpPr txBox="1"/>
          <p:nvPr/>
        </p:nvSpPr>
        <p:spPr>
          <a:xfrm>
            <a:off x="903616" y="127334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INTRODUCCIÓN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30C7F27F-71AA-7690-CAF5-8D5AB2A83A5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0" y="-256457"/>
            <a:ext cx="1573500" cy="14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01</a:t>
            </a:r>
            <a:endParaRPr sz="700" dirty="0">
              <a:solidFill>
                <a:schemeClr val="tx2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B291DE-BD53-614E-C85D-96D6F3254374}"/>
              </a:ext>
            </a:extLst>
          </p:cNvPr>
          <p:cNvSpPr txBox="1"/>
          <p:nvPr/>
        </p:nvSpPr>
        <p:spPr>
          <a:xfrm>
            <a:off x="4001195" y="3687408"/>
            <a:ext cx="4529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tx2"/>
                </a:solidFill>
              </a:rPr>
              <a:t>Suelen aparecer atractores en el diagrama de fases.</a:t>
            </a:r>
            <a:endParaRPr lang="es-AR" sz="1800" dirty="0">
              <a:solidFill>
                <a:schemeClr val="tx2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7A63C45-8757-151E-29C6-1A44B83D49BB}"/>
              </a:ext>
            </a:extLst>
          </p:cNvPr>
          <p:cNvSpPr/>
          <p:nvPr/>
        </p:nvSpPr>
        <p:spPr>
          <a:xfrm>
            <a:off x="3583421" y="1594419"/>
            <a:ext cx="333955" cy="294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A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FA6BAD3-855C-0C19-7B8B-10DC14BD3317}"/>
              </a:ext>
            </a:extLst>
          </p:cNvPr>
          <p:cNvSpPr/>
          <p:nvPr/>
        </p:nvSpPr>
        <p:spPr>
          <a:xfrm>
            <a:off x="3583420" y="2015921"/>
            <a:ext cx="333955" cy="294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A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B91CB50-DBAF-1F1E-8FCF-5C5F808D2662}"/>
              </a:ext>
            </a:extLst>
          </p:cNvPr>
          <p:cNvSpPr/>
          <p:nvPr/>
        </p:nvSpPr>
        <p:spPr>
          <a:xfrm>
            <a:off x="3579610" y="2642269"/>
            <a:ext cx="333955" cy="294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3</a:t>
            </a:r>
            <a:endParaRPr lang="es-A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8D69FEF-3245-B2E0-72D8-FF445205C193}"/>
              </a:ext>
            </a:extLst>
          </p:cNvPr>
          <p:cNvSpPr/>
          <p:nvPr/>
        </p:nvSpPr>
        <p:spPr>
          <a:xfrm>
            <a:off x="3583420" y="3130031"/>
            <a:ext cx="333955" cy="294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A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B147EF5-DAAC-4A82-73E1-FB6BDD2497EB}"/>
              </a:ext>
            </a:extLst>
          </p:cNvPr>
          <p:cNvSpPr/>
          <p:nvPr/>
        </p:nvSpPr>
        <p:spPr>
          <a:xfrm>
            <a:off x="3583420" y="3758429"/>
            <a:ext cx="333955" cy="294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5</a:t>
            </a:r>
            <a:endParaRPr lang="es-AR" dirty="0"/>
          </a:p>
        </p:txBody>
      </p:sp>
      <p:sp>
        <p:nvSpPr>
          <p:cNvPr id="14" name="Google Shape;269;p3">
            <a:extLst>
              <a:ext uri="{FF2B5EF4-FFF2-40B4-BE49-F238E27FC236}">
                <a16:creationId xmlns:a16="http://schemas.microsoft.com/office/drawing/2014/main" id="{CA1B4DE4-6584-A814-7E6D-9734490A7A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95300" y="478115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3</a:t>
            </a:fld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53BE0-56FD-6064-2244-3BE675A93A59}"/>
              </a:ext>
            </a:extLst>
          </p:cNvPr>
          <p:cNvSpPr txBox="1"/>
          <p:nvPr/>
        </p:nvSpPr>
        <p:spPr>
          <a:xfrm>
            <a:off x="4001195" y="1593735"/>
            <a:ext cx="3821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tx2"/>
                </a:solidFill>
              </a:rPr>
              <a:t>Comportamiento determinístico.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BF6AA-DF9D-D92E-4BBE-FF19DC3DB126}"/>
              </a:ext>
            </a:extLst>
          </p:cNvPr>
          <p:cNvSpPr txBox="1"/>
          <p:nvPr/>
        </p:nvSpPr>
        <p:spPr>
          <a:xfrm>
            <a:off x="4001195" y="2593086"/>
            <a:ext cx="37005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tx2"/>
                </a:solidFill>
              </a:rPr>
              <a:t>Sensible a las condiciones iniciales.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A1674-4E5E-A8C5-632B-DABB6951A8BC}"/>
              </a:ext>
            </a:extLst>
          </p:cNvPr>
          <p:cNvSpPr txBox="1"/>
          <p:nvPr/>
        </p:nvSpPr>
        <p:spPr>
          <a:xfrm>
            <a:off x="4001195" y="1952433"/>
            <a:ext cx="4663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tx2"/>
                </a:solidFill>
              </a:rPr>
              <a:t>Aparece en circuitos con componentes no lineales y con elementos localmente activos.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901662-8E7E-38C0-D4D5-4F96357237BF}"/>
              </a:ext>
            </a:extLst>
          </p:cNvPr>
          <p:cNvSpPr txBox="1"/>
          <p:nvPr/>
        </p:nvSpPr>
        <p:spPr>
          <a:xfrm>
            <a:off x="4013505" y="3044116"/>
            <a:ext cx="4663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>
                <a:solidFill>
                  <a:schemeClr val="tx2"/>
                </a:solidFill>
              </a:rPr>
              <a:t>El camino al caos tiene una forma especifica </a:t>
            </a:r>
            <a:r>
              <a:rPr lang="es-ES" sz="1600" dirty="0">
                <a:solidFill>
                  <a:schemeClr val="tx2"/>
                </a:solidFill>
                <a:sym typeface="Wingdings" panose="05000000000000000000" pitchFamily="2" charset="2"/>
              </a:rPr>
              <a:t></a:t>
            </a:r>
            <a:r>
              <a:rPr lang="es-ES" sz="1600" dirty="0">
                <a:solidFill>
                  <a:schemeClr val="tx2"/>
                </a:solidFill>
              </a:rPr>
              <a:t> duplicaciones de período.</a:t>
            </a:r>
          </a:p>
        </p:txBody>
      </p:sp>
      <p:sp>
        <p:nvSpPr>
          <p:cNvPr id="21" name="CuadroTexto 7">
            <a:extLst>
              <a:ext uri="{FF2B5EF4-FFF2-40B4-BE49-F238E27FC236}">
                <a16:creationId xmlns:a16="http://schemas.microsoft.com/office/drawing/2014/main" id="{99171B12-C31D-FA48-B2B4-CAA4A7FF3025}"/>
              </a:ext>
            </a:extLst>
          </p:cNvPr>
          <p:cNvSpPr txBox="1"/>
          <p:nvPr/>
        </p:nvSpPr>
        <p:spPr>
          <a:xfrm>
            <a:off x="387294" y="868162"/>
            <a:ext cx="8580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¿Qué es caos en un circuito electrónico?</a:t>
            </a:r>
            <a:endParaRPr lang="es-AR" sz="28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3D66B8-740D-B2EB-19C3-7242B169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8" y="1552934"/>
            <a:ext cx="2682240" cy="268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EF6B33B-E547-12B1-5E29-7DC30BEA58BB}"/>
              </a:ext>
            </a:extLst>
          </p:cNvPr>
          <p:cNvSpPr txBox="1"/>
          <p:nvPr/>
        </p:nvSpPr>
        <p:spPr>
          <a:xfrm>
            <a:off x="1445623" y="4272183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tx2"/>
                </a:solidFill>
              </a:rPr>
              <a:t>Atractor doble </a:t>
            </a:r>
            <a:r>
              <a:rPr lang="es-ES" sz="1100" b="1" dirty="0" err="1">
                <a:solidFill>
                  <a:schemeClr val="tx2"/>
                </a:solidFill>
              </a:rPr>
              <a:t>Scroll</a:t>
            </a:r>
            <a:endParaRPr lang="es-AR" sz="1100" b="1" dirty="0">
              <a:solidFill>
                <a:schemeClr val="tx2"/>
              </a:solidFill>
            </a:endParaRPr>
          </a:p>
        </p:txBody>
      </p:sp>
      <p:sp>
        <p:nvSpPr>
          <p:cNvPr id="10" name="CuadroTexto 7">
            <a:extLst>
              <a:ext uri="{FF2B5EF4-FFF2-40B4-BE49-F238E27FC236}">
                <a16:creationId xmlns:a16="http://schemas.microsoft.com/office/drawing/2014/main" id="{6782EE15-1847-1E20-8E35-1CFE23F6E2FE}"/>
              </a:ext>
            </a:extLst>
          </p:cNvPr>
          <p:cNvSpPr txBox="1"/>
          <p:nvPr/>
        </p:nvSpPr>
        <p:spPr>
          <a:xfrm>
            <a:off x="3510766" y="4373037"/>
            <a:ext cx="530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El objetivo del trabajo es medir la señal caótica en el circuito </a:t>
            </a:r>
            <a:r>
              <a:rPr lang="es-ES" sz="1600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Chua</a:t>
            </a:r>
            <a:r>
              <a:rPr lang="es-ES" sz="16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y detectar el rango donde se produce.</a:t>
            </a:r>
            <a:endParaRPr lang="es-AR" sz="16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ctángulo 8">
            <a:extLst>
              <a:ext uri="{FF2B5EF4-FFF2-40B4-BE49-F238E27FC236}">
                <a16:creationId xmlns:a16="http://schemas.microsoft.com/office/drawing/2014/main" id="{4945D3CA-81C1-8456-2B43-37CE4EDC44E0}"/>
              </a:ext>
            </a:extLst>
          </p:cNvPr>
          <p:cNvSpPr/>
          <p:nvPr/>
        </p:nvSpPr>
        <p:spPr>
          <a:xfrm>
            <a:off x="3521166" y="4323195"/>
            <a:ext cx="5361577" cy="704755"/>
          </a:xfrm>
          <a:prstGeom prst="rect">
            <a:avLst/>
          </a:prstGeom>
          <a:noFill/>
          <a:ln w="3492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6341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374EBAEE-1C8F-736C-94F3-607ED85C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931E565A-CE78-8362-524B-CA4D635D6669}"/>
              </a:ext>
            </a:extLst>
          </p:cNvPr>
          <p:cNvSpPr/>
          <p:nvPr/>
        </p:nvSpPr>
        <p:spPr>
          <a:xfrm>
            <a:off x="384752" y="3106863"/>
            <a:ext cx="2816999" cy="1923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6DCE0EAD-9B7E-1E80-1A9E-DD6DF34A51B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l="29003" t="72012" r="32327" b="2351"/>
          <a:stretch/>
        </p:blipFill>
        <p:spPr>
          <a:xfrm>
            <a:off x="5863206" y="4565966"/>
            <a:ext cx="928831" cy="492355"/>
          </a:xfrm>
          <a:prstGeom prst="rect">
            <a:avLst/>
          </a:prstGeom>
        </p:spPr>
      </p:pic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A782CD81-E7E0-0576-25C4-5A553713F8BC}"/>
              </a:ext>
            </a:extLst>
          </p:cNvPr>
          <p:cNvSpPr txBox="1"/>
          <p:nvPr/>
        </p:nvSpPr>
        <p:spPr>
          <a:xfrm>
            <a:off x="1193263" y="139056"/>
            <a:ext cx="662324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MONTAJE – Circuito Chua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889242EE-7E1F-E064-E508-0BC63F7951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578" y="-19728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02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59" name="Google Shape;269;p3">
            <a:extLst>
              <a:ext uri="{FF2B5EF4-FFF2-40B4-BE49-F238E27FC236}">
                <a16:creationId xmlns:a16="http://schemas.microsoft.com/office/drawing/2014/main" id="{F309D939-C902-1F2E-C9C4-7655627E7C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2504" y="483214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4</a:t>
            </a:fld>
            <a:endParaRPr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715995F-C36A-1F71-FACA-8890F98313F3}"/>
              </a:ext>
            </a:extLst>
          </p:cNvPr>
          <p:cNvSpPr txBox="1"/>
          <p:nvPr/>
        </p:nvSpPr>
        <p:spPr>
          <a:xfrm>
            <a:off x="4406967" y="3264463"/>
            <a:ext cx="440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2"/>
                </a:solidFill>
              </a:rPr>
              <a:t>Comportamiento predecible </a:t>
            </a:r>
            <a:r>
              <a:rPr lang="es-ES" sz="1600" dirty="0">
                <a:solidFill>
                  <a:schemeClr val="tx2"/>
                </a:solidFill>
                <a:sym typeface="Wingdings" panose="05000000000000000000" pitchFamily="2" charset="2"/>
              </a:rPr>
              <a:t></a:t>
            </a:r>
            <a:r>
              <a:rPr lang="es-ES" sz="1600" dirty="0">
                <a:solidFill>
                  <a:schemeClr val="tx2"/>
                </a:solidFill>
              </a:rPr>
              <a:t> Ecuaciones diferenciales son solución del circuito </a:t>
            </a:r>
            <a:r>
              <a:rPr lang="es-ES" sz="1600" dirty="0">
                <a:solidFill>
                  <a:schemeClr val="bg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</a:t>
            </a:r>
            <a:endParaRPr lang="es-AR" sz="1600" dirty="0">
              <a:solidFill>
                <a:schemeClr val="tx2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17CAC-65D5-8F12-6F45-F4611D7A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830"/>
          <a:stretch/>
        </p:blipFill>
        <p:spPr>
          <a:xfrm>
            <a:off x="398745" y="828899"/>
            <a:ext cx="2817000" cy="219057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B8485EE-B0BD-10C3-4FC7-B86DFCB48050}"/>
              </a:ext>
            </a:extLst>
          </p:cNvPr>
          <p:cNvSpPr/>
          <p:nvPr/>
        </p:nvSpPr>
        <p:spPr>
          <a:xfrm>
            <a:off x="2582159" y="1470590"/>
            <a:ext cx="476834" cy="781202"/>
          </a:xfrm>
          <a:prstGeom prst="rect">
            <a:avLst/>
          </a:prstGeom>
          <a:noFill/>
          <a:ln w="3492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6" name="Flecha: a la derecha con bandas 45">
            <a:extLst>
              <a:ext uri="{FF2B5EF4-FFF2-40B4-BE49-F238E27FC236}">
                <a16:creationId xmlns:a16="http://schemas.microsoft.com/office/drawing/2014/main" id="{CA176130-CF73-53E0-9D3E-C44E5CAB5300}"/>
              </a:ext>
            </a:extLst>
          </p:cNvPr>
          <p:cNvSpPr/>
          <p:nvPr/>
        </p:nvSpPr>
        <p:spPr>
          <a:xfrm>
            <a:off x="3266313" y="1671484"/>
            <a:ext cx="523390" cy="419258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06171668-6EA2-8AD9-7A9F-B5E86A7E16A3}"/>
              </a:ext>
            </a:extLst>
          </p:cNvPr>
          <p:cNvSpPr/>
          <p:nvPr/>
        </p:nvSpPr>
        <p:spPr>
          <a:xfrm>
            <a:off x="4044656" y="3309539"/>
            <a:ext cx="333955" cy="294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1</a:t>
            </a:r>
            <a:endParaRPr lang="es-AR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8C96EE-B104-1500-951F-4C79996CC009}"/>
              </a:ext>
            </a:extLst>
          </p:cNvPr>
          <p:cNvGrpSpPr/>
          <p:nvPr/>
        </p:nvGrpSpPr>
        <p:grpSpPr>
          <a:xfrm>
            <a:off x="3862166" y="795529"/>
            <a:ext cx="4712906" cy="2216760"/>
            <a:chOff x="3582628" y="748907"/>
            <a:chExt cx="4838050" cy="2264401"/>
          </a:xfrm>
        </p:grpSpPr>
        <p:pic>
          <p:nvPicPr>
            <p:cNvPr id="6" name="Picture 5" descr="A diagram of a circuit&#10;&#10;Description automatically generated">
              <a:extLst>
                <a:ext uri="{FF2B5EF4-FFF2-40B4-BE49-F238E27FC236}">
                  <a16:creationId xmlns:a16="http://schemas.microsoft.com/office/drawing/2014/main" id="{18ACD816-8286-F368-F52C-AB5B0F17B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2628" y="748920"/>
              <a:ext cx="2347972" cy="2264388"/>
            </a:xfrm>
            <a:prstGeom prst="rect">
              <a:avLst/>
            </a:prstGeom>
          </p:spPr>
        </p:pic>
        <p:pic>
          <p:nvPicPr>
            <p:cNvPr id="27" name="Picture 2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1EA814D5-5A1D-46AC-9238-591693CA86DA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0600" y="748907"/>
              <a:ext cx="2490078" cy="2264400"/>
            </a:xfrm>
            <a:prstGeom prst="rect">
              <a:avLst/>
            </a:prstGeom>
            <a:solidFill>
              <a:schemeClr val="tx2"/>
            </a:solidFill>
            <a:ln w="88900" cap="sq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4" name="Rectángulo 8">
            <a:extLst>
              <a:ext uri="{FF2B5EF4-FFF2-40B4-BE49-F238E27FC236}">
                <a16:creationId xmlns:a16="http://schemas.microsoft.com/office/drawing/2014/main" id="{C69022DA-54BD-3832-D438-608AC1D5B0A9}"/>
              </a:ext>
            </a:extLst>
          </p:cNvPr>
          <p:cNvSpPr/>
          <p:nvPr/>
        </p:nvSpPr>
        <p:spPr>
          <a:xfrm>
            <a:off x="3820709" y="798547"/>
            <a:ext cx="4781795" cy="2237261"/>
          </a:xfrm>
          <a:prstGeom prst="rect">
            <a:avLst/>
          </a:prstGeom>
          <a:noFill/>
          <a:ln w="3492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CA3EB1-96B9-9922-6F8D-6419388C5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26" t="336" r="-9698" b="-336"/>
          <a:stretch/>
        </p:blipFill>
        <p:spPr bwMode="auto">
          <a:xfrm flipH="1">
            <a:off x="398744" y="3106863"/>
            <a:ext cx="2816999" cy="192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C2C9B05-840D-5AD9-99D9-358BD5CF8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1302" y="2668630"/>
            <a:ext cx="3324626" cy="330629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A9E908AF-5D7B-EA20-8FBB-2BFADA1B66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l="16874" t="37540" r="15944" b="34625"/>
          <a:stretch/>
        </p:blipFill>
        <p:spPr>
          <a:xfrm>
            <a:off x="6864281" y="4565968"/>
            <a:ext cx="1701647" cy="49235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5E79236C-B9E9-19D1-A616-B9832BB4EF8F}"/>
              </a:ext>
            </a:extLst>
          </p:cNvPr>
          <p:cNvSpPr/>
          <p:nvPr/>
        </p:nvSpPr>
        <p:spPr>
          <a:xfrm>
            <a:off x="1041942" y="1557035"/>
            <a:ext cx="139360" cy="14801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DE7B626-4286-B50E-8BE6-6A8CE965121C}"/>
              </a:ext>
            </a:extLst>
          </p:cNvPr>
          <p:cNvSpPr/>
          <p:nvPr/>
        </p:nvSpPr>
        <p:spPr>
          <a:xfrm>
            <a:off x="2001238" y="1557035"/>
            <a:ext cx="139360" cy="148017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F243A6B-D490-2795-D005-16BD2ACB2E1B}"/>
              </a:ext>
            </a:extLst>
          </p:cNvPr>
          <p:cNvSpPr/>
          <p:nvPr/>
        </p:nvSpPr>
        <p:spPr>
          <a:xfrm>
            <a:off x="1292042" y="854700"/>
            <a:ext cx="610512" cy="343235"/>
          </a:xfrm>
          <a:prstGeom prst="ellipse">
            <a:avLst/>
          </a:prstGeom>
          <a:noFill/>
          <a:ln w="22225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E2C877-A240-5896-1A03-FEB6E5D49864}"/>
              </a:ext>
            </a:extLst>
          </p:cNvPr>
          <p:cNvSpPr txBox="1"/>
          <p:nvPr/>
        </p:nvSpPr>
        <p:spPr>
          <a:xfrm>
            <a:off x="1843473" y="782420"/>
            <a:ext cx="1870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Variable independiente</a:t>
            </a:r>
            <a:endParaRPr lang="es-AR" sz="8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5549AE0-4D4B-4D4C-93CC-A82EBB6A16CA}"/>
              </a:ext>
            </a:extLst>
          </p:cNvPr>
          <p:cNvSpPr txBox="1"/>
          <p:nvPr/>
        </p:nvSpPr>
        <p:spPr>
          <a:xfrm>
            <a:off x="1211638" y="1470590"/>
            <a:ext cx="822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Puntos de Medición</a:t>
            </a:r>
            <a:endParaRPr lang="es-AR" sz="8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E6839CF-825B-9FD6-63DA-1AB95A01A4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rcRect l="10782" t="678" r="9229" b="72475"/>
          <a:stretch/>
        </p:blipFill>
        <p:spPr>
          <a:xfrm>
            <a:off x="3820709" y="4573169"/>
            <a:ext cx="1947625" cy="49235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0D18AAA-A831-E7C6-3384-C386E0D4AA80}"/>
              </a:ext>
            </a:extLst>
          </p:cNvPr>
          <p:cNvSpPr txBox="1"/>
          <p:nvPr/>
        </p:nvSpPr>
        <p:spPr>
          <a:xfrm>
            <a:off x="4099909" y="3596912"/>
            <a:ext cx="47817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/>
                </a:solidFill>
              </a:rPr>
              <a:t>El caos aparece en circuitos con componentes no lineales =&gt; Diodo </a:t>
            </a:r>
            <a:r>
              <a:rPr lang="es-ES" sz="1600" dirty="0" err="1">
                <a:solidFill>
                  <a:schemeClr val="tx2"/>
                </a:solidFill>
              </a:rPr>
              <a:t>Chua</a:t>
            </a:r>
            <a:r>
              <a:rPr lang="es-ES" sz="160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es-ES" sz="1600" dirty="0">
                <a:solidFill>
                  <a:schemeClr val="bg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</a:t>
            </a: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1600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60F166F-0405-3D01-174E-83E19D55B95E}"/>
              </a:ext>
            </a:extLst>
          </p:cNvPr>
          <p:cNvSpPr/>
          <p:nvPr/>
        </p:nvSpPr>
        <p:spPr>
          <a:xfrm>
            <a:off x="4044656" y="3940208"/>
            <a:ext cx="321061" cy="2732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50416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ADDD9283-0426-6C2D-9057-4748C1115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18BDD2C5-260D-35DE-3929-EB337FDA97BD}"/>
              </a:ext>
            </a:extLst>
          </p:cNvPr>
          <p:cNvSpPr txBox="1"/>
          <p:nvPr/>
        </p:nvSpPr>
        <p:spPr>
          <a:xfrm>
            <a:off x="2926825" y="15419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MÉTODOS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D08051E8-DDC4-64F8-4D20-D8C1AAA3D6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019078" y="-249556"/>
            <a:ext cx="132381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03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E0F3EC5-E709-299C-39A1-A798AAF0A3E8}"/>
              </a:ext>
            </a:extLst>
          </p:cNvPr>
          <p:cNvSpPr txBox="1"/>
          <p:nvPr/>
        </p:nvSpPr>
        <p:spPr>
          <a:xfrm>
            <a:off x="4000942" y="803549"/>
            <a:ext cx="510454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Buscamos formas de no interferir con la medición: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Cambiamos los potenciómetros para tener más estabilidad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Separamos los potenciómetros para no “generar interferencia”</a:t>
            </a:r>
          </a:p>
          <a:p>
            <a:pPr algn="just"/>
            <a:endParaRPr lang="es-ES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es-E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Protocolo de medición: 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Con el circuito encendido se guarda la señal con el osciloscopio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Se corta el generador de funciones.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Se desconectan los potenciómetros del circuito levantando los cables blancos.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Se anota el valor de la resistencia R.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Se vuelve a conectar los cables y prender la fuente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tx2"/>
              </a:solidFill>
            </a:endParaRPr>
          </a:p>
          <a:p>
            <a:pPr algn="just"/>
            <a:r>
              <a:rPr lang="es-E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Trabajamos con: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Mediciones del circuito armado.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Simulación de resolución de las ecuaciones diferenciales para distintos valores de R – Método </a:t>
            </a:r>
            <a:r>
              <a:rPr lang="es-AR" dirty="0">
                <a:solidFill>
                  <a:schemeClr val="tx2"/>
                </a:solidFill>
              </a:rPr>
              <a:t>Runge-</a:t>
            </a:r>
            <a:r>
              <a:rPr lang="es-AR" dirty="0" err="1">
                <a:solidFill>
                  <a:schemeClr val="tx2"/>
                </a:solidFill>
              </a:rPr>
              <a:t>Kutta</a:t>
            </a:r>
            <a:endParaRPr lang="es-ES" dirty="0">
              <a:solidFill>
                <a:schemeClr val="tx2"/>
              </a:solidFill>
            </a:endParaRP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Simulaciones en </a:t>
            </a:r>
            <a:r>
              <a:rPr lang="es-ES" dirty="0" err="1">
                <a:solidFill>
                  <a:schemeClr val="tx2"/>
                </a:solidFill>
              </a:rPr>
              <a:t>LTSpice</a:t>
            </a:r>
            <a:r>
              <a:rPr lang="es-ES" dirty="0">
                <a:solidFill>
                  <a:schemeClr val="tx2"/>
                </a:solidFill>
              </a:rPr>
              <a:t>.</a:t>
            </a:r>
            <a:endParaRPr lang="es-AR" dirty="0">
              <a:solidFill>
                <a:schemeClr val="tx2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5E4FBA-BAE2-E5CF-5A4C-89340C6F3D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6" b="11785"/>
          <a:stretch/>
        </p:blipFill>
        <p:spPr>
          <a:xfrm rot="16200000">
            <a:off x="638599" y="1895228"/>
            <a:ext cx="2684978" cy="3417867"/>
          </a:xfrm>
          <a:prstGeom prst="rect">
            <a:avLst/>
          </a:prstGeom>
        </p:spPr>
      </p:pic>
      <p:sp>
        <p:nvSpPr>
          <p:cNvPr id="27" name="Google Shape;269;p3">
            <a:extLst>
              <a:ext uri="{FF2B5EF4-FFF2-40B4-BE49-F238E27FC236}">
                <a16:creationId xmlns:a16="http://schemas.microsoft.com/office/drawing/2014/main" id="{8BF8ACFA-8603-84F4-E283-2AFD7BABB8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5</a:t>
            </a:fld>
            <a:endParaRPr dirty="0"/>
          </a:p>
        </p:txBody>
      </p:sp>
      <p:pic>
        <p:nvPicPr>
          <p:cNvPr id="5" name="Picture 4" descr="A white circuit board with a few knobs and switches&#10;&#10;Description automatically generated">
            <a:extLst>
              <a:ext uri="{FF2B5EF4-FFF2-40B4-BE49-F238E27FC236}">
                <a16:creationId xmlns:a16="http://schemas.microsoft.com/office/drawing/2014/main" id="{D56097DC-CDEB-42D9-0DC5-1C65AF61F6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11" t="10599" r="18681" b="9852"/>
          <a:stretch/>
        </p:blipFill>
        <p:spPr>
          <a:xfrm rot="10800000">
            <a:off x="272155" y="746263"/>
            <a:ext cx="3417865" cy="13906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CCA07BE-4EF8-A2F2-53D6-FB2319B40CE5}"/>
              </a:ext>
            </a:extLst>
          </p:cNvPr>
          <p:cNvSpPr txBox="1"/>
          <p:nvPr/>
        </p:nvSpPr>
        <p:spPr>
          <a:xfrm>
            <a:off x="2446574" y="4881890"/>
            <a:ext cx="1311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tx2"/>
                </a:solidFill>
              </a:rPr>
              <a:t>Foto del montaje</a:t>
            </a:r>
            <a:endParaRPr lang="es-AR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05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B96DDBA-481D-72B1-AF0F-71FB597BBC22}"/>
              </a:ext>
            </a:extLst>
          </p:cNvPr>
          <p:cNvSpPr/>
          <p:nvPr/>
        </p:nvSpPr>
        <p:spPr>
          <a:xfrm>
            <a:off x="-49619" y="-74612"/>
            <a:ext cx="9193619" cy="52181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>
              <a:solidFill>
                <a:schemeClr val="tx2"/>
              </a:solidFill>
            </a:endParaRPr>
          </a:p>
        </p:txBody>
      </p:sp>
      <p:pic>
        <p:nvPicPr>
          <p:cNvPr id="11" name="Main_smol">
            <a:hlinkClick r:id="" action="ppaction://media"/>
            <a:extLst>
              <a:ext uri="{FF2B5EF4-FFF2-40B4-BE49-F238E27FC236}">
                <a16:creationId xmlns:a16="http://schemas.microsoft.com/office/drawing/2014/main" id="{1592F212-F357-535E-5A14-15B2273F6C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Marcador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0117" y="-1587"/>
            <a:ext cx="5190430" cy="5145038"/>
          </a:xfrm>
          <a:prstGeom prst="rect">
            <a:avLst/>
          </a:prstGeom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126DF2-ED5D-ADEA-EA69-4E61FB626D3A}"/>
              </a:ext>
            </a:extLst>
          </p:cNvPr>
          <p:cNvSpPr txBox="1"/>
          <p:nvPr/>
        </p:nvSpPr>
        <p:spPr>
          <a:xfrm>
            <a:off x="7352964" y="3561917"/>
            <a:ext cx="20474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/>
                </a:solidFill>
              </a:rPr>
              <a:t>Sensible a las condiciones iniciales </a:t>
            </a:r>
            <a:r>
              <a:rPr lang="es-ES" sz="1600" dirty="0">
                <a:solidFill>
                  <a:schemeClr val="bg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</a:t>
            </a:r>
            <a:endParaRPr lang="es-E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1600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1EE184D-C29A-0B5B-13A7-EF5C0CE63755}"/>
              </a:ext>
            </a:extLst>
          </p:cNvPr>
          <p:cNvSpPr/>
          <p:nvPr/>
        </p:nvSpPr>
        <p:spPr>
          <a:xfrm>
            <a:off x="7381129" y="3835400"/>
            <a:ext cx="280146" cy="26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/>
              <a:t>3</a:t>
            </a:r>
            <a:endParaRPr lang="es-AR" sz="11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7E0FD0-B261-6045-2F31-84B6C2B75486}"/>
              </a:ext>
            </a:extLst>
          </p:cNvPr>
          <p:cNvSpPr txBox="1"/>
          <p:nvPr/>
        </p:nvSpPr>
        <p:spPr>
          <a:xfrm>
            <a:off x="7145955" y="-1587"/>
            <a:ext cx="197761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100" dirty="0">
                <a:solidFill>
                  <a:schemeClr val="tx2"/>
                </a:solidFill>
              </a:rPr>
              <a:t>Simulación de las ecuaciones diferenciales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s-AR" sz="1100" dirty="0">
              <a:solidFill>
                <a:schemeClr val="tx2"/>
              </a:solidFill>
            </a:endParaRPr>
          </a:p>
        </p:txBody>
      </p:sp>
      <p:sp>
        <p:nvSpPr>
          <p:cNvPr id="6" name="Google Shape;269;p3">
            <a:extLst>
              <a:ext uri="{FF2B5EF4-FFF2-40B4-BE49-F238E27FC236}">
                <a16:creationId xmlns:a16="http://schemas.microsoft.com/office/drawing/2014/main" id="{D5769A62-E70D-1D68-B775-F2F27FE3AA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685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90AA6EA8-D3C3-A7A1-8539-6C63B1428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4B09A5A9-6785-7D0A-44D7-91FBAD3CC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5060"/>
          <a:stretch/>
        </p:blipFill>
        <p:spPr>
          <a:xfrm>
            <a:off x="2668170" y="3534512"/>
            <a:ext cx="2727817" cy="112395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AF09FBD-9BE3-66A5-1EA9-6F4C4433F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5060"/>
          <a:stretch/>
        </p:blipFill>
        <p:spPr>
          <a:xfrm>
            <a:off x="6028517" y="3534512"/>
            <a:ext cx="2727818" cy="1123950"/>
          </a:xfrm>
          <a:prstGeom prst="rect">
            <a:avLst/>
          </a:prstGeom>
        </p:spPr>
      </p:pic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E1F2BF65-E45B-919E-AE84-714325AFA4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59574" y="-116090"/>
            <a:ext cx="1510703" cy="820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04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63100C9-07A6-9CA5-200C-82B7D8189140}"/>
              </a:ext>
            </a:extLst>
          </p:cNvPr>
          <p:cNvSpPr txBox="1"/>
          <p:nvPr/>
        </p:nvSpPr>
        <p:spPr>
          <a:xfrm>
            <a:off x="2668170" y="4763931"/>
            <a:ext cx="36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s-ES" dirty="0">
                <a:solidFill>
                  <a:schemeClr val="tx2"/>
                </a:solidFill>
              </a:rPr>
              <a:t>El capacitor 1 no tiene voltaje</a:t>
            </a:r>
            <a:endParaRPr lang="es-AR" dirty="0">
              <a:solidFill>
                <a:schemeClr val="tx2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4CB5B0E7-FC7F-7264-B077-4B922F6C44DA}"/>
              </a:ext>
            </a:extLst>
          </p:cNvPr>
          <p:cNvSpPr/>
          <p:nvPr/>
        </p:nvSpPr>
        <p:spPr>
          <a:xfrm>
            <a:off x="9084261" y="-294957"/>
            <a:ext cx="164381" cy="134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AR" dirty="0"/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8E1EDC88-8CBD-9B63-EB09-CBDF7B3D65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6335" y="4824847"/>
            <a:ext cx="270084" cy="180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7</a:t>
            </a:fld>
            <a:endParaRPr dirty="0"/>
          </a:p>
        </p:txBody>
      </p:sp>
      <p:sp>
        <p:nvSpPr>
          <p:cNvPr id="104" name="Diagrama de flujo: proceso 103">
            <a:extLst>
              <a:ext uri="{FF2B5EF4-FFF2-40B4-BE49-F238E27FC236}">
                <a16:creationId xmlns:a16="http://schemas.microsoft.com/office/drawing/2014/main" id="{A3FA92DE-77F5-788F-6B1B-EA05F4C2B067}"/>
              </a:ext>
            </a:extLst>
          </p:cNvPr>
          <p:cNvSpPr/>
          <p:nvPr/>
        </p:nvSpPr>
        <p:spPr>
          <a:xfrm>
            <a:off x="119187" y="3534512"/>
            <a:ext cx="2261559" cy="346414"/>
          </a:xfrm>
          <a:prstGeom prst="flowChartProcess">
            <a:avLst/>
          </a:prstGeom>
          <a:solidFill>
            <a:srgbClr val="FF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Zona de “Equilibrio”</a:t>
            </a:r>
            <a:endParaRPr lang="es-AR" dirty="0"/>
          </a:p>
        </p:txBody>
      </p:sp>
      <p:sp>
        <p:nvSpPr>
          <p:cNvPr id="107" name="Rectángulo: esquinas redondeadas 106">
            <a:extLst>
              <a:ext uri="{FF2B5EF4-FFF2-40B4-BE49-F238E27FC236}">
                <a16:creationId xmlns:a16="http://schemas.microsoft.com/office/drawing/2014/main" id="{1195BC74-E747-3ABA-85EC-3B6D2526E250}"/>
              </a:ext>
            </a:extLst>
          </p:cNvPr>
          <p:cNvSpPr/>
          <p:nvPr/>
        </p:nvSpPr>
        <p:spPr>
          <a:xfrm>
            <a:off x="3678201" y="3148064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4.760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08" name="Rectángulo: esquinas redondeadas 107">
            <a:extLst>
              <a:ext uri="{FF2B5EF4-FFF2-40B4-BE49-F238E27FC236}">
                <a16:creationId xmlns:a16="http://schemas.microsoft.com/office/drawing/2014/main" id="{EB6B18AB-F9BC-29A9-2B4A-6D933BE2280E}"/>
              </a:ext>
            </a:extLst>
          </p:cNvPr>
          <p:cNvSpPr/>
          <p:nvPr/>
        </p:nvSpPr>
        <p:spPr>
          <a:xfrm>
            <a:off x="7050420" y="3188669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3.000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55AB589A-4936-9555-0CB4-F23550A286B0}"/>
              </a:ext>
            </a:extLst>
          </p:cNvPr>
          <p:cNvSpPr txBox="1"/>
          <p:nvPr/>
        </p:nvSpPr>
        <p:spPr>
          <a:xfrm>
            <a:off x="1205409" y="219114"/>
            <a:ext cx="6878436" cy="4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RESULTADOS – Medición directa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17C78A-96C5-1E90-CEF5-C0480CAD0FF8}"/>
              </a:ext>
            </a:extLst>
          </p:cNvPr>
          <p:cNvSpPr txBox="1"/>
          <p:nvPr/>
        </p:nvSpPr>
        <p:spPr>
          <a:xfrm>
            <a:off x="2528825" y="1008614"/>
            <a:ext cx="6358249" cy="174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VC</a:t>
            </a:r>
            <a:r>
              <a:rPr lang="es-ES" baseline="-25000" dirty="0">
                <a:solidFill>
                  <a:schemeClr val="tx2"/>
                </a:solidFill>
              </a:rPr>
              <a:t>1</a:t>
            </a:r>
            <a:r>
              <a:rPr lang="es-ES" dirty="0">
                <a:solidFill>
                  <a:schemeClr val="tx2"/>
                </a:solidFill>
              </a:rPr>
              <a:t> vs VC</a:t>
            </a:r>
            <a:r>
              <a:rPr lang="es-ES" baseline="-25000" dirty="0">
                <a:solidFill>
                  <a:schemeClr val="tx2"/>
                </a:solidFill>
              </a:rPr>
              <a:t>2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s-ES" baseline="-250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Si el movimiento es oscilatorio se verá una figura cerrada.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Un movimiento oscilatorio amortiguado que tiene a un punto se verá como una espiral.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2"/>
                </a:solidFill>
              </a:rPr>
              <a:t>En una zona caótica se puede ver un atractor que es una estructura compleja, donde las trayectorias nunca se repiten y permanecen confinadas en esa región.</a:t>
            </a:r>
            <a:endParaRPr lang="es-AR" baseline="-25000" dirty="0">
              <a:solidFill>
                <a:schemeClr val="tx2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EDDBB2-2A2E-FE69-3494-E3560812A524}"/>
              </a:ext>
            </a:extLst>
          </p:cNvPr>
          <p:cNvSpPr txBox="1"/>
          <p:nvPr/>
        </p:nvSpPr>
        <p:spPr>
          <a:xfrm>
            <a:off x="363227" y="1565347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Diagrama de Fase</a:t>
            </a:r>
            <a:endParaRPr lang="es-AR" sz="18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4C9BF71-0157-FAD3-BB88-45DCC2E60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76484" y="1507011"/>
            <a:ext cx="5399023" cy="266792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1779D0-12DF-933B-B313-5DE7D0BC7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657343" y="312764"/>
            <a:ext cx="9144000" cy="14032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5EF60D3-E275-E2AA-4EED-A8E2BE3BA3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657343" y="2400110"/>
            <a:ext cx="9144000" cy="2217440"/>
          </a:xfrm>
          <a:prstGeom prst="rect">
            <a:avLst/>
          </a:prstGeom>
        </p:spPr>
      </p:pic>
      <p:sp>
        <p:nvSpPr>
          <p:cNvPr id="13" name="Rectángulo 8">
            <a:extLst>
              <a:ext uri="{FF2B5EF4-FFF2-40B4-BE49-F238E27FC236}">
                <a16:creationId xmlns:a16="http://schemas.microsoft.com/office/drawing/2014/main" id="{0F77F256-1F5F-B528-846D-E87D0ECB7877}"/>
              </a:ext>
            </a:extLst>
          </p:cNvPr>
          <p:cNvSpPr/>
          <p:nvPr/>
        </p:nvSpPr>
        <p:spPr>
          <a:xfrm>
            <a:off x="227345" y="980029"/>
            <a:ext cx="8659730" cy="1772652"/>
          </a:xfrm>
          <a:prstGeom prst="rect">
            <a:avLst/>
          </a:prstGeom>
          <a:noFill/>
          <a:ln w="254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F7E7DCC-09DB-1731-3DB2-9D909604AEC5}"/>
              </a:ext>
            </a:extLst>
          </p:cNvPr>
          <p:cNvSpPr txBox="1"/>
          <p:nvPr/>
        </p:nvSpPr>
        <p:spPr>
          <a:xfrm>
            <a:off x="6705066" y="4618975"/>
            <a:ext cx="2182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tx2"/>
                </a:solidFill>
              </a:rPr>
              <a:t>Mediciones con  osciloscopio</a:t>
            </a:r>
            <a:endParaRPr lang="es-AR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3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4FB701D7-E1F6-4D86-10F3-779F97199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áfico 23">
            <a:extLst>
              <a:ext uri="{FF2B5EF4-FFF2-40B4-BE49-F238E27FC236}">
                <a16:creationId xmlns:a16="http://schemas.microsoft.com/office/drawing/2014/main" id="{6DC7779F-58EB-FFAA-738E-5DB592EAB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153" y="4026614"/>
            <a:ext cx="3514725" cy="93345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4415CED-FA1E-8D8D-3591-620A67289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5876" y="4017999"/>
            <a:ext cx="3514725" cy="93345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19A9201E-754F-00F9-6274-E21BBE9188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153" y="2746659"/>
            <a:ext cx="3514725" cy="9239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B0A74602-64C0-F05E-4F0D-0AF13CD6A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5876" y="2738044"/>
            <a:ext cx="3514725" cy="9239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537EBD7-C5E1-11BB-A8EF-C6864C5266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8153" y="1489048"/>
            <a:ext cx="3514725" cy="93345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754BEA33-6B18-8B44-3987-9A8510FCA9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86351" y="1480433"/>
            <a:ext cx="3524250" cy="933450"/>
          </a:xfrm>
          <a:prstGeom prst="rect">
            <a:avLst/>
          </a:prstGeom>
        </p:spPr>
      </p:pic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B0C7CEFD-8ABD-AD26-D0D7-25E65EA11866}"/>
              </a:ext>
            </a:extLst>
          </p:cNvPr>
          <p:cNvSpPr txBox="1"/>
          <p:nvPr/>
        </p:nvSpPr>
        <p:spPr>
          <a:xfrm>
            <a:off x="1171701" y="78294"/>
            <a:ext cx="7901827" cy="4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RESULTADOS – Medición zona duplicaciones de período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562DD5A3-9295-7013-5B22-B4E57C6CAA2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-24411" y="-271358"/>
            <a:ext cx="1557014" cy="101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04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F0A13A4-13FD-46FE-0368-1632105E21BA}"/>
              </a:ext>
            </a:extLst>
          </p:cNvPr>
          <p:cNvSpPr/>
          <p:nvPr/>
        </p:nvSpPr>
        <p:spPr>
          <a:xfrm>
            <a:off x="9084261" y="-294957"/>
            <a:ext cx="164381" cy="134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AR" dirty="0"/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91C9C77C-0982-A1E6-7C81-D66A7CE9A5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1" y="4708692"/>
            <a:ext cx="462927" cy="38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8</a:t>
            </a:fld>
            <a:endParaRPr dirty="0"/>
          </a:p>
        </p:txBody>
      </p:sp>
      <p:sp>
        <p:nvSpPr>
          <p:cNvPr id="5" name="Diagrama de flujo: proceso 4">
            <a:extLst>
              <a:ext uri="{FF2B5EF4-FFF2-40B4-BE49-F238E27FC236}">
                <a16:creationId xmlns:a16="http://schemas.microsoft.com/office/drawing/2014/main" id="{472A83EB-2A80-3B85-C043-02A16B2F391A}"/>
              </a:ext>
            </a:extLst>
          </p:cNvPr>
          <p:cNvSpPr/>
          <p:nvPr/>
        </p:nvSpPr>
        <p:spPr>
          <a:xfrm>
            <a:off x="912637" y="1041896"/>
            <a:ext cx="2757057" cy="346414"/>
          </a:xfrm>
          <a:prstGeom prst="flowChartProcess">
            <a:avLst/>
          </a:prstGeom>
          <a:solidFill>
            <a:srgbClr val="FF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Zona “Duplicaciones de período”</a:t>
            </a:r>
            <a:endParaRPr lang="es-AR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6B6EA28-8CAE-D5FF-D3E8-5BD9D1D9CC9B}"/>
              </a:ext>
            </a:extLst>
          </p:cNvPr>
          <p:cNvSpPr/>
          <p:nvPr/>
        </p:nvSpPr>
        <p:spPr>
          <a:xfrm>
            <a:off x="3731190" y="1251148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2.100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3A94E9F-735E-BD46-5629-07905B60F58C}"/>
              </a:ext>
            </a:extLst>
          </p:cNvPr>
          <p:cNvSpPr/>
          <p:nvPr/>
        </p:nvSpPr>
        <p:spPr>
          <a:xfrm>
            <a:off x="7865094" y="1242533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2.089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215A54FF-5A9F-349E-D161-8CA75DE330C1}"/>
              </a:ext>
            </a:extLst>
          </p:cNvPr>
          <p:cNvSpPr/>
          <p:nvPr/>
        </p:nvSpPr>
        <p:spPr>
          <a:xfrm>
            <a:off x="3731190" y="2509580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2.071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88D814F-2353-C832-BA53-41E4FDC546F4}"/>
              </a:ext>
            </a:extLst>
          </p:cNvPr>
          <p:cNvSpPr/>
          <p:nvPr/>
        </p:nvSpPr>
        <p:spPr>
          <a:xfrm>
            <a:off x="7865094" y="2500965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2069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27A7A4B-64DA-0AFB-6239-8C5853ACAA9E}"/>
              </a:ext>
            </a:extLst>
          </p:cNvPr>
          <p:cNvSpPr/>
          <p:nvPr/>
        </p:nvSpPr>
        <p:spPr>
          <a:xfrm>
            <a:off x="3731190" y="3755620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2065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44B7C351-A532-F223-95CA-F4FC7D32890C}"/>
              </a:ext>
            </a:extLst>
          </p:cNvPr>
          <p:cNvSpPr/>
          <p:nvPr/>
        </p:nvSpPr>
        <p:spPr>
          <a:xfrm>
            <a:off x="7865094" y="3747005"/>
            <a:ext cx="684011" cy="274325"/>
          </a:xfrm>
          <a:prstGeom prst="round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200" dirty="0"/>
              <a:t>2062 </a:t>
            </a:r>
            <a:r>
              <a:rPr lang="el-GR" sz="1200" dirty="0"/>
              <a:t>Ω</a:t>
            </a:r>
            <a:endParaRPr lang="es-AR" sz="1200" dirty="0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F27AB85-1618-55F4-BF5E-740073EC0C3A}"/>
              </a:ext>
            </a:extLst>
          </p:cNvPr>
          <p:cNvSpPr/>
          <p:nvPr/>
        </p:nvSpPr>
        <p:spPr>
          <a:xfrm>
            <a:off x="47431" y="4017999"/>
            <a:ext cx="839226" cy="830282"/>
          </a:xfrm>
          <a:prstGeom prst="roundRect">
            <a:avLst/>
          </a:prstGeom>
          <a:solidFill>
            <a:srgbClr val="3399FF"/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1050" dirty="0"/>
              <a:t>Comienzo formación atractor tipo </a:t>
            </a:r>
            <a:r>
              <a:rPr lang="es-ES" sz="1050" dirty="0" err="1"/>
              <a:t>tipo</a:t>
            </a:r>
            <a:r>
              <a:rPr lang="es-ES" sz="1050" dirty="0"/>
              <a:t> </a:t>
            </a:r>
            <a:r>
              <a:rPr lang="es-ES" sz="1050" dirty="0" err="1"/>
              <a:t>Rossler</a:t>
            </a:r>
            <a:endParaRPr lang="es-AR" sz="105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34BC74-231C-07DF-E582-990A8E0FA586}"/>
              </a:ext>
            </a:extLst>
          </p:cNvPr>
          <p:cNvSpPr txBox="1"/>
          <p:nvPr/>
        </p:nvSpPr>
        <p:spPr>
          <a:xfrm>
            <a:off x="6530895" y="4922930"/>
            <a:ext cx="21820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tx2"/>
                </a:solidFill>
              </a:rPr>
              <a:t>Mediciones con  osciloscopio</a:t>
            </a:r>
            <a:endParaRPr lang="es-AR" sz="11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2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02EE8273-1A87-C255-D0B3-BA0A75E4B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0;g21c70d5e769_0_177">
            <a:extLst>
              <a:ext uri="{FF2B5EF4-FFF2-40B4-BE49-F238E27FC236}">
                <a16:creationId xmlns:a16="http://schemas.microsoft.com/office/drawing/2014/main" id="{77CDC54E-3EA6-5A00-24C2-B6C3FBCE7457}"/>
              </a:ext>
            </a:extLst>
          </p:cNvPr>
          <p:cNvSpPr txBox="1"/>
          <p:nvPr/>
        </p:nvSpPr>
        <p:spPr>
          <a:xfrm>
            <a:off x="1109829" y="75902"/>
            <a:ext cx="7299315" cy="43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800" b="1" dirty="0">
                <a:solidFill>
                  <a:schemeClr val="tx2"/>
                </a:solidFill>
                <a:latin typeface="Exo 2"/>
                <a:ea typeface="Exo 2"/>
                <a:cs typeface="Exo 2"/>
                <a:sym typeface="Exo 2"/>
              </a:rPr>
              <a:t>RESULTADOS – Duplicaciones de período</a:t>
            </a:r>
            <a:endParaRPr sz="2800" b="1" i="0" u="none" strike="noStrike" cap="none" dirty="0">
              <a:solidFill>
                <a:schemeClr val="tx2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" name="Google Shape;291;g21c70d5e769_0_177">
            <a:extLst>
              <a:ext uri="{FF2B5EF4-FFF2-40B4-BE49-F238E27FC236}">
                <a16:creationId xmlns:a16="http://schemas.microsoft.com/office/drawing/2014/main" id="{A1892377-9418-2BEF-3AFB-4AAE0615141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0" y="-270099"/>
            <a:ext cx="1557014" cy="101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6000" dirty="0">
                <a:solidFill>
                  <a:schemeClr val="tx2"/>
                </a:solidFill>
              </a:rPr>
              <a:t>04</a:t>
            </a:r>
            <a:endParaRPr sz="6000" dirty="0">
              <a:solidFill>
                <a:schemeClr val="tx2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B80E1F06-57F3-0D69-98CB-2DB0D5E88EAD}"/>
              </a:ext>
            </a:extLst>
          </p:cNvPr>
          <p:cNvSpPr/>
          <p:nvPr/>
        </p:nvSpPr>
        <p:spPr>
          <a:xfrm>
            <a:off x="9084261" y="-294957"/>
            <a:ext cx="164381" cy="134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AR" dirty="0"/>
          </a:p>
        </p:txBody>
      </p:sp>
      <p:sp>
        <p:nvSpPr>
          <p:cNvPr id="4" name="Google Shape;269;p3">
            <a:extLst>
              <a:ext uri="{FF2B5EF4-FFF2-40B4-BE49-F238E27FC236}">
                <a16:creationId xmlns:a16="http://schemas.microsoft.com/office/drawing/2014/main" id="{29F08AAC-CDC4-04F4-F0AD-492E4A9DA55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1" y="4708692"/>
            <a:ext cx="462927" cy="38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9</a:t>
            </a:fld>
            <a:endParaRPr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7E17FED-7418-366A-0E3B-F0BF0975FF37}"/>
              </a:ext>
            </a:extLst>
          </p:cNvPr>
          <p:cNvSpPr txBox="1"/>
          <p:nvPr/>
        </p:nvSpPr>
        <p:spPr>
          <a:xfrm>
            <a:off x="4937936" y="1305160"/>
            <a:ext cx="4206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2"/>
                </a:solidFill>
              </a:rPr>
              <a:t>Se comprobaron las duplicaciones de período </a:t>
            </a:r>
            <a:r>
              <a:rPr lang="es-ES" sz="1800" dirty="0">
                <a:solidFill>
                  <a:schemeClr val="bg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</a:t>
            </a:r>
            <a:endParaRPr lang="es-ES" sz="1800" dirty="0">
              <a:solidFill>
                <a:schemeClr val="tx2"/>
              </a:solidFill>
              <a:sym typeface="Wingdings" panose="05000000000000000000" pitchFamily="2" charset="2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C78D5468-B8B3-6E68-60F4-ADF77CDB5314}"/>
              </a:ext>
            </a:extLst>
          </p:cNvPr>
          <p:cNvSpPr/>
          <p:nvPr/>
        </p:nvSpPr>
        <p:spPr>
          <a:xfrm>
            <a:off x="4836761" y="1611126"/>
            <a:ext cx="333955" cy="2941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4</a:t>
            </a:r>
            <a:endParaRPr lang="es-AR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E506FE1-9855-9782-A5D6-A86D104557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447" t="22341" r="35468" b="6265"/>
          <a:stretch/>
        </p:blipFill>
        <p:spPr>
          <a:xfrm>
            <a:off x="5170716" y="2892443"/>
            <a:ext cx="1639388" cy="1609095"/>
          </a:xfrm>
          <a:prstGeom prst="ellipse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BFCC4E4-82BF-D45A-A24A-EDE7EB9265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823" b="1"/>
          <a:stretch/>
        </p:blipFill>
        <p:spPr>
          <a:xfrm>
            <a:off x="7043867" y="2830547"/>
            <a:ext cx="1667094" cy="1670992"/>
          </a:xfrm>
          <a:prstGeom prst="ellipse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B5ABD28-5732-227E-F4FE-F9B3B17A7C7B}"/>
              </a:ext>
            </a:extLst>
          </p:cNvPr>
          <p:cNvSpPr txBox="1"/>
          <p:nvPr/>
        </p:nvSpPr>
        <p:spPr>
          <a:xfrm>
            <a:off x="-79956" y="693556"/>
            <a:ext cx="473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 dirty="0">
                <a:solidFill>
                  <a:schemeClr val="tx2"/>
                </a:solidFill>
              </a:rPr>
              <a:t>Diagrama de Bifurcaciones y de Fases asociado</a:t>
            </a:r>
          </a:p>
          <a:p>
            <a:pPr algn="ctr"/>
            <a:r>
              <a:rPr lang="es-ES" sz="1000" dirty="0">
                <a:solidFill>
                  <a:schemeClr val="tx2"/>
                </a:solidFill>
              </a:rPr>
              <a:t>Simulación con ecuaciones del circuito variando la inductancia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D393D39-FCF0-885D-9235-BFEC39F189D0}"/>
              </a:ext>
            </a:extLst>
          </p:cNvPr>
          <p:cNvSpPr txBox="1"/>
          <p:nvPr/>
        </p:nvSpPr>
        <p:spPr>
          <a:xfrm>
            <a:off x="6056082" y="4577887"/>
            <a:ext cx="1821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="1" dirty="0">
                <a:solidFill>
                  <a:schemeClr val="tx2"/>
                </a:solidFill>
              </a:rPr>
              <a:t>Fotos de las mediciones</a:t>
            </a:r>
            <a:endParaRPr lang="es-AR" sz="1100" b="1" dirty="0">
              <a:solidFill>
                <a:schemeClr val="tx2"/>
              </a:solidFill>
            </a:endParaRPr>
          </a:p>
        </p:txBody>
      </p:sp>
      <p:pic>
        <p:nvPicPr>
          <p:cNvPr id="10" name="bifurcacion2">
            <a:hlinkClick r:id="" action="ppaction://media"/>
            <a:extLst>
              <a:ext uri="{FF2B5EF4-FFF2-40B4-BE49-F238E27FC236}">
                <a16:creationId xmlns:a16="http://schemas.microsoft.com/office/drawing/2014/main" id="{C9AA8302-D87F-0953-BE48-A0CF5D02CB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7406" y="1093666"/>
            <a:ext cx="4049834" cy="404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2847</TotalTime>
  <Words>1077</Words>
  <Application>Microsoft Office PowerPoint</Application>
  <PresentationFormat>Presentación en pantalla (16:9)</PresentationFormat>
  <Paragraphs>232</Paragraphs>
  <Slides>22</Slides>
  <Notes>17</Notes>
  <HiddenSlides>0</HiddenSlides>
  <MMClips>7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Roboto Condensed Light</vt:lpstr>
      <vt:lpstr>Fira Sans Extra Condensed Medium</vt:lpstr>
      <vt:lpstr>Exo 2</vt:lpstr>
      <vt:lpstr>Squada One</vt:lpstr>
      <vt:lpstr>Arial</vt:lpstr>
      <vt:lpstr>Tech Newsletter by Slidesgo</vt:lpstr>
      <vt:lpstr>Acrobat Document</vt:lpstr>
      <vt:lpstr>Caos en el circuito Chua  Laboratorio 3 – Cátedra Hernan Grecco.  Grupo 3  Arianna Rodriguez, Santiago Noya y Silvia Martinez </vt:lpstr>
      <vt:lpstr>Presentación de PowerPoint</vt:lpstr>
      <vt:lpstr>01</vt:lpstr>
      <vt:lpstr>02</vt:lpstr>
      <vt:lpstr>03</vt:lpstr>
      <vt:lpstr>Presentación de PowerPoint</vt:lpstr>
      <vt:lpstr>04</vt:lpstr>
      <vt:lpstr>04</vt:lpstr>
      <vt:lpstr>04</vt:lpstr>
      <vt:lpstr>04</vt:lpstr>
      <vt:lpstr>04</vt:lpstr>
      <vt:lpstr>04</vt:lpstr>
      <vt:lpstr>04</vt:lpstr>
      <vt:lpstr>04</vt:lpstr>
      <vt:lpstr>Presentación de PowerPoint</vt:lpstr>
      <vt:lpstr>05</vt:lpstr>
      <vt:lpstr>Muchas gracias!</vt:lpstr>
      <vt:lpstr>Anexos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Caos en el circuito Chua  Laboratorio 3 – Cátedra Hernan Grecco.  Grupo 3  Arianna Rodriguez, Santiago Noya y Silvia Martinez </dc:title>
  <dc:creator>Silvia Martinez</dc:creator>
  <cp:lastModifiedBy>Arii Rodriguez</cp:lastModifiedBy>
  <cp:revision>29</cp:revision>
  <dcterms:modified xsi:type="dcterms:W3CDTF">2025-12-26T22:20:00Z</dcterms:modified>
</cp:coreProperties>
</file>